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58" r:id="rId4"/>
    <p:sldId id="259" r:id="rId5"/>
    <p:sldId id="261" r:id="rId6"/>
    <p:sldId id="262" r:id="rId7"/>
    <p:sldId id="265" r:id="rId8"/>
    <p:sldId id="264" r:id="rId9"/>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5" d="100"/>
          <a:sy n="65" d="100"/>
        </p:scale>
        <p:origin x="700" y="4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9D5DBF70-B833-40AD-9079-463B84BD3C80}" type="datetimeFigureOut">
              <a:rPr lang="en-IN" smtClean="0"/>
              <a:t>02-12-2024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665D8333-E327-434C-AB4B-3E0FA37681C0}" type="slidenum">
              <a:rPr lang="en-IN" smtClean="0"/>
              <a:t>‹#›</a:t>
            </a:fld>
            <a:endParaRPr lang="en-IN"/>
          </a:p>
        </p:txBody>
      </p:sp>
    </p:spTree>
    <p:extLst>
      <p:ext uri="{BB962C8B-B14F-4D97-AF65-F5344CB8AC3E}">
        <p14:creationId xmlns:p14="http://schemas.microsoft.com/office/powerpoint/2010/main" val="2922315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665D8333-E327-434C-AB4B-3E0FA37681C0}" type="slidenum">
              <a:rPr lang="en-IN" smtClean="0"/>
              <a:t>4</a:t>
            </a:fld>
            <a:endParaRPr lang="en-IN"/>
          </a:p>
        </p:txBody>
      </p:sp>
    </p:spTree>
    <p:extLst>
      <p:ext uri="{BB962C8B-B14F-4D97-AF65-F5344CB8AC3E}">
        <p14:creationId xmlns:p14="http://schemas.microsoft.com/office/powerpoint/2010/main" val="4268818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sz="3400" b="0" i="0">
                <a:solidFill>
                  <a:srgbClr val="00184B"/>
                </a:solidFill>
                <a:latin typeface="Arial Black"/>
                <a:cs typeface="Arial Black"/>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sz="1800" b="1" i="0">
                <a:solidFill>
                  <a:srgbClr val="3E3E3E"/>
                </a:solidFill>
                <a:latin typeface="Carlito"/>
                <a:cs typeface="Carlito"/>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rgbClr val="00184B"/>
                </a:solidFill>
                <a:latin typeface="Arial Black"/>
                <a:cs typeface="Arial Black"/>
              </a:defRPr>
            </a:lvl1pPr>
          </a:lstStyle>
          <a:p>
            <a:endParaRPr/>
          </a:p>
        </p:txBody>
      </p:sp>
      <p:sp>
        <p:nvSpPr>
          <p:cNvPr id="3" name="Holder 3"/>
          <p:cNvSpPr>
            <a:spLocks noGrp="1"/>
          </p:cNvSpPr>
          <p:nvPr>
            <p:ph type="body" idx="1"/>
          </p:nvPr>
        </p:nvSpPr>
        <p:spPr/>
        <p:txBody>
          <a:bodyPr lIns="0" tIns="0" rIns="0" bIns="0"/>
          <a:lstStyle>
            <a:lvl1pPr>
              <a:defRPr sz="1800" b="1" i="0">
                <a:solidFill>
                  <a:srgbClr val="3E3E3E"/>
                </a:solidFill>
                <a:latin typeface="Carlito"/>
                <a:cs typeface="Carlito"/>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rgbClr val="00184B"/>
                </a:solidFill>
                <a:latin typeface="Arial Black"/>
                <a:cs typeface="Arial Black"/>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rgbClr val="00184B"/>
                </a:solidFill>
                <a:latin typeface="Arial Black"/>
                <a:cs typeface="Arial Black"/>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1152378" y="241554"/>
            <a:ext cx="650240" cy="543560"/>
          </a:xfrm>
          <a:prstGeom prst="rect">
            <a:avLst/>
          </a:prstGeom>
        </p:spPr>
        <p:txBody>
          <a:bodyPr wrap="square" lIns="0" tIns="0" rIns="0" bIns="0">
            <a:spAutoFit/>
          </a:bodyPr>
          <a:lstStyle>
            <a:lvl1pPr>
              <a:defRPr sz="3400" b="0" i="0">
                <a:solidFill>
                  <a:srgbClr val="00184B"/>
                </a:solidFill>
                <a:latin typeface="Arial Black"/>
                <a:cs typeface="Arial Black"/>
              </a:defRPr>
            </a:lvl1pPr>
          </a:lstStyle>
          <a:p>
            <a:endParaRPr/>
          </a:p>
        </p:txBody>
      </p:sp>
      <p:sp>
        <p:nvSpPr>
          <p:cNvPr id="3" name="Holder 3"/>
          <p:cNvSpPr>
            <a:spLocks noGrp="1"/>
          </p:cNvSpPr>
          <p:nvPr>
            <p:ph type="body" idx="1"/>
          </p:nvPr>
        </p:nvSpPr>
        <p:spPr>
          <a:xfrm>
            <a:off x="5990971" y="2023998"/>
            <a:ext cx="5539105" cy="1522095"/>
          </a:xfrm>
          <a:prstGeom prst="rect">
            <a:avLst/>
          </a:prstGeom>
        </p:spPr>
        <p:txBody>
          <a:bodyPr wrap="square" lIns="0" tIns="0" rIns="0" bIns="0">
            <a:spAutoFit/>
          </a:bodyPr>
          <a:lstStyle>
            <a:lvl1pPr>
              <a:defRPr sz="1800" b="1" i="0">
                <a:solidFill>
                  <a:srgbClr val="3E3E3E"/>
                </a:solidFill>
                <a:latin typeface="Carlito"/>
                <a:cs typeface="Carlito"/>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12/2/2024</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hyperlink" Target="mailto:chethanaindpur@gmail.com" TargetMode="Externa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www.nexthikes.com/"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3175" y="-3175"/>
            <a:ext cx="12198350" cy="5698490"/>
            <a:chOff x="-3175" y="-3175"/>
            <a:chExt cx="12198350" cy="5698490"/>
          </a:xfrm>
        </p:grpSpPr>
        <p:sp>
          <p:nvSpPr>
            <p:cNvPr id="3" name="object 3"/>
            <p:cNvSpPr/>
            <p:nvPr/>
          </p:nvSpPr>
          <p:spPr>
            <a:xfrm>
              <a:off x="0" y="0"/>
              <a:ext cx="10625455" cy="5404485"/>
            </a:xfrm>
            <a:custGeom>
              <a:avLst/>
              <a:gdLst/>
              <a:ahLst/>
              <a:cxnLst/>
              <a:rect l="l" t="t" r="r" b="b"/>
              <a:pathLst>
                <a:path w="10625455" h="5404485">
                  <a:moveTo>
                    <a:pt x="10625328" y="0"/>
                  </a:moveTo>
                  <a:lnTo>
                    <a:pt x="0" y="0"/>
                  </a:lnTo>
                  <a:lnTo>
                    <a:pt x="0" y="5404104"/>
                  </a:lnTo>
                  <a:lnTo>
                    <a:pt x="10625328" y="0"/>
                  </a:lnTo>
                  <a:close/>
                </a:path>
              </a:pathLst>
            </a:custGeom>
            <a:solidFill>
              <a:srgbClr val="F1F1F1"/>
            </a:solidFill>
          </p:spPr>
          <p:txBody>
            <a:bodyPr wrap="square" lIns="0" tIns="0" rIns="0" bIns="0" rtlCol="0"/>
            <a:lstStyle/>
            <a:p>
              <a:endParaRPr/>
            </a:p>
          </p:txBody>
        </p:sp>
        <p:sp>
          <p:nvSpPr>
            <p:cNvPr id="4" name="object 4"/>
            <p:cNvSpPr/>
            <p:nvPr/>
          </p:nvSpPr>
          <p:spPr>
            <a:xfrm>
              <a:off x="0" y="0"/>
              <a:ext cx="6031230" cy="3004820"/>
            </a:xfrm>
            <a:custGeom>
              <a:avLst/>
              <a:gdLst/>
              <a:ahLst/>
              <a:cxnLst/>
              <a:rect l="l" t="t" r="r" b="b"/>
              <a:pathLst>
                <a:path w="6031230" h="3004820">
                  <a:moveTo>
                    <a:pt x="0" y="3004439"/>
                  </a:moveTo>
                  <a:lnTo>
                    <a:pt x="6030722" y="0"/>
                  </a:lnTo>
                </a:path>
              </a:pathLst>
            </a:custGeom>
            <a:ln w="6350">
              <a:solidFill>
                <a:srgbClr val="A6A6A6"/>
              </a:solidFill>
            </a:ln>
          </p:spPr>
          <p:txBody>
            <a:bodyPr wrap="square" lIns="0" tIns="0" rIns="0" bIns="0" rtlCol="0"/>
            <a:lstStyle/>
            <a:p>
              <a:endParaRPr/>
            </a:p>
          </p:txBody>
        </p:sp>
        <p:sp>
          <p:nvSpPr>
            <p:cNvPr id="5" name="object 5"/>
            <p:cNvSpPr/>
            <p:nvPr/>
          </p:nvSpPr>
          <p:spPr>
            <a:xfrm>
              <a:off x="9003792" y="3924300"/>
              <a:ext cx="3187700" cy="1689100"/>
            </a:xfrm>
            <a:custGeom>
              <a:avLst/>
              <a:gdLst/>
              <a:ahLst/>
              <a:cxnLst/>
              <a:rect l="l" t="t" r="r" b="b"/>
              <a:pathLst>
                <a:path w="3187700" h="1689100">
                  <a:moveTo>
                    <a:pt x="0" y="1689100"/>
                  </a:moveTo>
                  <a:lnTo>
                    <a:pt x="3187700" y="0"/>
                  </a:lnTo>
                </a:path>
              </a:pathLst>
            </a:custGeom>
            <a:ln w="6350">
              <a:solidFill>
                <a:srgbClr val="EAB100"/>
              </a:solidFill>
            </a:ln>
          </p:spPr>
          <p:txBody>
            <a:bodyPr wrap="square" lIns="0" tIns="0" rIns="0" bIns="0" rtlCol="0"/>
            <a:lstStyle/>
            <a:p>
              <a:endParaRPr/>
            </a:p>
          </p:txBody>
        </p:sp>
        <p:sp>
          <p:nvSpPr>
            <p:cNvPr id="6" name="object 6"/>
            <p:cNvSpPr/>
            <p:nvPr/>
          </p:nvSpPr>
          <p:spPr>
            <a:xfrm>
              <a:off x="0" y="4700015"/>
              <a:ext cx="1901825" cy="991869"/>
            </a:xfrm>
            <a:custGeom>
              <a:avLst/>
              <a:gdLst/>
              <a:ahLst/>
              <a:cxnLst/>
              <a:rect l="l" t="t" r="r" b="b"/>
              <a:pathLst>
                <a:path w="1901825" h="991870">
                  <a:moveTo>
                    <a:pt x="0" y="991515"/>
                  </a:moveTo>
                  <a:lnTo>
                    <a:pt x="1901444" y="0"/>
                  </a:lnTo>
                </a:path>
              </a:pathLst>
            </a:custGeom>
            <a:ln w="6350">
              <a:solidFill>
                <a:srgbClr val="00184B"/>
              </a:solidFill>
            </a:ln>
          </p:spPr>
          <p:txBody>
            <a:bodyPr wrap="square" lIns="0" tIns="0" rIns="0" bIns="0" rtlCol="0"/>
            <a:lstStyle/>
            <a:p>
              <a:endParaRPr/>
            </a:p>
          </p:txBody>
        </p:sp>
      </p:grpSp>
      <p:sp>
        <p:nvSpPr>
          <p:cNvPr id="7" name="object 7"/>
          <p:cNvSpPr txBox="1">
            <a:spLocks noGrp="1"/>
          </p:cNvSpPr>
          <p:nvPr>
            <p:ph type="title"/>
          </p:nvPr>
        </p:nvSpPr>
        <p:spPr>
          <a:xfrm>
            <a:off x="6268592" y="1294638"/>
            <a:ext cx="4551808" cy="1546577"/>
          </a:xfrm>
          <a:prstGeom prst="rect">
            <a:avLst/>
          </a:prstGeom>
        </p:spPr>
        <p:txBody>
          <a:bodyPr vert="horz" wrap="square" lIns="0" tIns="74295" rIns="0" bIns="0" rtlCol="0">
            <a:spAutoFit/>
          </a:bodyPr>
          <a:lstStyle/>
          <a:p>
            <a:pPr marL="12700" marR="5080">
              <a:lnSpc>
                <a:spcPts val="3890"/>
              </a:lnSpc>
              <a:spcBef>
                <a:spcPts val="585"/>
              </a:spcBef>
            </a:pPr>
            <a:r>
              <a:rPr lang="en-US" sz="3200" b="1" dirty="0">
                <a:latin typeface="Times New Roman" panose="02020603050405020304" pitchFamily="18" charset="0"/>
                <a:cs typeface="Times New Roman" panose="02020603050405020304" pitchFamily="18" charset="0"/>
              </a:rPr>
              <a:t>Building a GUI Calculator using Tkinter in Python—Project1</a:t>
            </a:r>
            <a:endParaRPr sz="3200" b="1" dirty="0">
              <a:latin typeface="Times New Roman" panose="02020603050405020304" pitchFamily="18" charset="0"/>
              <a:cs typeface="Times New Roman" panose="02020603050405020304" pitchFamily="18" charset="0"/>
            </a:endParaRPr>
          </a:p>
        </p:txBody>
      </p:sp>
      <p:sp>
        <p:nvSpPr>
          <p:cNvPr id="8" name="object 8"/>
          <p:cNvSpPr txBox="1"/>
          <p:nvPr/>
        </p:nvSpPr>
        <p:spPr>
          <a:xfrm>
            <a:off x="6220720" y="3134867"/>
            <a:ext cx="5313808" cy="2205732"/>
          </a:xfrm>
          <a:prstGeom prst="rect">
            <a:avLst/>
          </a:prstGeom>
        </p:spPr>
        <p:txBody>
          <a:bodyPr vert="horz" wrap="square" lIns="0" tIns="12700" rIns="0" bIns="0" rtlCol="0">
            <a:spAutoFit/>
          </a:bodyPr>
          <a:lstStyle/>
          <a:p>
            <a:pPr marL="12700">
              <a:lnSpc>
                <a:spcPct val="100000"/>
              </a:lnSpc>
              <a:spcBef>
                <a:spcPts val="100"/>
              </a:spcBef>
              <a:tabLst>
                <a:tab pos="937260" algn="l"/>
                <a:tab pos="1962150" algn="l"/>
                <a:tab pos="2376170" algn="l"/>
              </a:tabLst>
            </a:pPr>
            <a:r>
              <a:rPr sz="2400" b="1" spc="140" dirty="0" smtClean="0">
                <a:solidFill>
                  <a:srgbClr val="014067"/>
                </a:solidFill>
                <a:latin typeface="Times New Roman" panose="02020603050405020304" pitchFamily="18" charset="0"/>
                <a:cs typeface="Times New Roman" panose="02020603050405020304" pitchFamily="18" charset="0"/>
              </a:rPr>
              <a:t>NE</a:t>
            </a:r>
            <a:r>
              <a:rPr sz="2400" b="1" spc="110" dirty="0" smtClean="0">
                <a:solidFill>
                  <a:srgbClr val="014067"/>
                </a:solidFill>
                <a:latin typeface="Times New Roman" panose="02020603050405020304" pitchFamily="18" charset="0"/>
                <a:cs typeface="Times New Roman" panose="02020603050405020304" pitchFamily="18" charset="0"/>
              </a:rPr>
              <a:t>X</a:t>
            </a:r>
            <a:r>
              <a:rPr lang="en-US" sz="2400" b="1" spc="110" dirty="0" smtClean="0">
                <a:solidFill>
                  <a:srgbClr val="014067"/>
                </a:solidFill>
                <a:latin typeface="Times New Roman" panose="02020603050405020304" pitchFamily="18" charset="0"/>
                <a:cs typeface="Times New Roman" panose="02020603050405020304" pitchFamily="18" charset="0"/>
              </a:rPr>
              <a:t>T</a:t>
            </a:r>
            <a:r>
              <a:rPr sz="2400" b="1" spc="210" dirty="0" smtClean="0">
                <a:solidFill>
                  <a:srgbClr val="014067"/>
                </a:solidFill>
                <a:latin typeface="Times New Roman" panose="02020603050405020304" pitchFamily="18" charset="0"/>
                <a:cs typeface="Times New Roman" panose="02020603050405020304" pitchFamily="18" charset="0"/>
              </a:rPr>
              <a:t>HIKES</a:t>
            </a:r>
            <a:r>
              <a:rPr lang="en-US" sz="2400" b="1" dirty="0" smtClean="0">
                <a:solidFill>
                  <a:srgbClr val="014067"/>
                </a:solidFill>
                <a:latin typeface="Times New Roman" panose="02020603050405020304" pitchFamily="18" charset="0"/>
                <a:cs typeface="Times New Roman" panose="02020603050405020304" pitchFamily="18" charset="0"/>
              </a:rPr>
              <a:t>  </a:t>
            </a:r>
            <a:r>
              <a:rPr sz="2400" b="1" dirty="0" smtClean="0">
                <a:solidFill>
                  <a:srgbClr val="014067"/>
                </a:solidFill>
                <a:latin typeface="Times New Roman" panose="02020603050405020304" pitchFamily="18" charset="0"/>
                <a:cs typeface="Times New Roman" panose="02020603050405020304" pitchFamily="18" charset="0"/>
              </a:rPr>
              <a:t>I</a:t>
            </a:r>
            <a:r>
              <a:rPr sz="2400" b="1" spc="-50" dirty="0" smtClean="0">
                <a:solidFill>
                  <a:srgbClr val="014067"/>
                </a:solidFill>
                <a:latin typeface="Times New Roman" panose="02020603050405020304" pitchFamily="18" charset="0"/>
                <a:cs typeface="Times New Roman" panose="02020603050405020304" pitchFamily="18" charset="0"/>
              </a:rPr>
              <a:t>T</a:t>
            </a:r>
            <a:r>
              <a:rPr sz="2400" b="1" dirty="0">
                <a:solidFill>
                  <a:srgbClr val="014067"/>
                </a:solidFill>
                <a:latin typeface="Times New Roman" panose="02020603050405020304" pitchFamily="18" charset="0"/>
                <a:cs typeface="Times New Roman" panose="02020603050405020304" pitchFamily="18" charset="0"/>
              </a:rPr>
              <a:t>	</a:t>
            </a:r>
            <a:r>
              <a:rPr sz="2400" b="1" spc="-20" dirty="0">
                <a:solidFill>
                  <a:srgbClr val="014067"/>
                </a:solidFill>
                <a:latin typeface="Times New Roman" panose="02020603050405020304" pitchFamily="18" charset="0"/>
                <a:cs typeface="Times New Roman" panose="02020603050405020304" pitchFamily="18" charset="0"/>
              </a:rPr>
              <a:t>S</a:t>
            </a:r>
            <a:r>
              <a:rPr sz="2400" b="1" spc="-245" dirty="0">
                <a:solidFill>
                  <a:srgbClr val="014067"/>
                </a:solidFill>
                <a:latin typeface="Times New Roman" panose="02020603050405020304" pitchFamily="18" charset="0"/>
                <a:cs typeface="Times New Roman" panose="02020603050405020304" pitchFamily="18" charset="0"/>
              </a:rPr>
              <a:t> </a:t>
            </a:r>
            <a:r>
              <a:rPr sz="2400" b="1" spc="170" dirty="0" smtClean="0">
                <a:solidFill>
                  <a:srgbClr val="014067"/>
                </a:solidFill>
                <a:latin typeface="Times New Roman" panose="02020603050405020304" pitchFamily="18" charset="0"/>
                <a:cs typeface="Times New Roman" panose="02020603050405020304" pitchFamily="18" charset="0"/>
              </a:rPr>
              <a:t>OLU</a:t>
            </a:r>
            <a:r>
              <a:rPr sz="2400" b="1" dirty="0" smtClean="0">
                <a:solidFill>
                  <a:srgbClr val="014067"/>
                </a:solidFill>
                <a:latin typeface="Times New Roman" panose="02020603050405020304" pitchFamily="18" charset="0"/>
                <a:cs typeface="Times New Roman" panose="02020603050405020304" pitchFamily="18" charset="0"/>
              </a:rPr>
              <a:t>T</a:t>
            </a:r>
            <a:r>
              <a:rPr sz="2400" b="1" spc="190" dirty="0" smtClean="0">
                <a:solidFill>
                  <a:srgbClr val="014067"/>
                </a:solidFill>
                <a:latin typeface="Times New Roman" panose="02020603050405020304" pitchFamily="18" charset="0"/>
                <a:cs typeface="Times New Roman" panose="02020603050405020304" pitchFamily="18" charset="0"/>
              </a:rPr>
              <a:t>IONS</a:t>
            </a:r>
            <a:endParaRPr sz="2400" dirty="0">
              <a:latin typeface="Times New Roman" panose="02020603050405020304" pitchFamily="18" charset="0"/>
              <a:cs typeface="Times New Roman" panose="02020603050405020304" pitchFamily="18" charset="0"/>
            </a:endParaRPr>
          </a:p>
          <a:p>
            <a:pPr>
              <a:lnSpc>
                <a:spcPct val="100000"/>
              </a:lnSpc>
            </a:pPr>
            <a:endParaRPr sz="2400" dirty="0">
              <a:latin typeface="Times New Roman" panose="02020603050405020304" pitchFamily="18" charset="0"/>
              <a:cs typeface="Times New Roman" panose="02020603050405020304" pitchFamily="18" charset="0"/>
            </a:endParaRPr>
          </a:p>
          <a:p>
            <a:pPr>
              <a:lnSpc>
                <a:spcPct val="100000"/>
              </a:lnSpc>
              <a:spcBef>
                <a:spcPts val="2039"/>
              </a:spcBef>
            </a:pPr>
            <a:endParaRPr sz="2400" dirty="0">
              <a:latin typeface="Times New Roman" panose="02020603050405020304" pitchFamily="18" charset="0"/>
              <a:cs typeface="Times New Roman" panose="02020603050405020304" pitchFamily="18" charset="0"/>
            </a:endParaRPr>
          </a:p>
          <a:p>
            <a:pPr marR="5080" algn="r">
              <a:lnSpc>
                <a:spcPct val="100000"/>
              </a:lnSpc>
            </a:pPr>
            <a:r>
              <a:rPr sz="2400" spc="110" dirty="0">
                <a:solidFill>
                  <a:srgbClr val="014067"/>
                </a:solidFill>
                <a:latin typeface="Times New Roman" panose="02020603050405020304" pitchFamily="18" charset="0"/>
                <a:cs typeface="Times New Roman" panose="02020603050405020304" pitchFamily="18" charset="0"/>
              </a:rPr>
              <a:t>By </a:t>
            </a:r>
            <a:endParaRPr sz="2400" dirty="0">
              <a:latin typeface="Times New Roman" panose="02020603050405020304" pitchFamily="18" charset="0"/>
              <a:cs typeface="Times New Roman" panose="02020603050405020304" pitchFamily="18" charset="0"/>
            </a:endParaRPr>
          </a:p>
          <a:p>
            <a:pPr marR="40005" algn="r">
              <a:lnSpc>
                <a:spcPct val="100000"/>
              </a:lnSpc>
              <a:spcBef>
                <a:spcPts val="725"/>
              </a:spcBef>
              <a:tabLst>
                <a:tab pos="1798320" algn="l"/>
                <a:tab pos="2086610" algn="l"/>
              </a:tabLst>
            </a:pPr>
            <a:r>
              <a:rPr sz="2400" dirty="0" smtClean="0">
                <a:solidFill>
                  <a:srgbClr val="014067"/>
                </a:solidFill>
                <a:latin typeface="Times New Roman" panose="02020603050405020304" pitchFamily="18" charset="0"/>
                <a:cs typeface="Times New Roman" panose="02020603050405020304" pitchFamily="18" charset="0"/>
              </a:rPr>
              <a:t>C</a:t>
            </a:r>
            <a:r>
              <a:rPr sz="2400" spc="-15" dirty="0" smtClean="0">
                <a:solidFill>
                  <a:srgbClr val="014067"/>
                </a:solidFill>
                <a:latin typeface="Times New Roman" panose="02020603050405020304" pitchFamily="18" charset="0"/>
                <a:cs typeface="Times New Roman" panose="02020603050405020304" pitchFamily="18" charset="0"/>
              </a:rPr>
              <a:t>H</a:t>
            </a:r>
            <a:r>
              <a:rPr sz="2400" spc="-20" dirty="0" smtClean="0">
                <a:solidFill>
                  <a:srgbClr val="014067"/>
                </a:solidFill>
                <a:latin typeface="Times New Roman" panose="02020603050405020304" pitchFamily="18" charset="0"/>
                <a:cs typeface="Times New Roman" panose="02020603050405020304" pitchFamily="18" charset="0"/>
              </a:rPr>
              <a:t>E</a:t>
            </a:r>
            <a:r>
              <a:rPr lang="en-US" sz="2400" spc="-20" dirty="0" smtClean="0">
                <a:solidFill>
                  <a:srgbClr val="014067"/>
                </a:solidFill>
                <a:latin typeface="Times New Roman" panose="02020603050405020304" pitchFamily="18" charset="0"/>
                <a:cs typeface="Times New Roman" panose="02020603050405020304" pitchFamily="18" charset="0"/>
              </a:rPr>
              <a:t>T</a:t>
            </a:r>
            <a:r>
              <a:rPr sz="2400" spc="130" dirty="0" smtClean="0">
                <a:solidFill>
                  <a:srgbClr val="014067"/>
                </a:solidFill>
                <a:latin typeface="Times New Roman" panose="02020603050405020304" pitchFamily="18" charset="0"/>
                <a:cs typeface="Times New Roman" panose="02020603050405020304" pitchFamily="18" charset="0"/>
              </a:rPr>
              <a:t>H</a:t>
            </a:r>
            <a:r>
              <a:rPr sz="2400" dirty="0" smtClean="0">
                <a:solidFill>
                  <a:srgbClr val="014067"/>
                </a:solidFill>
                <a:latin typeface="Times New Roman" panose="02020603050405020304" pitchFamily="18" charset="0"/>
                <a:cs typeface="Times New Roman" panose="02020603050405020304" pitchFamily="18" charset="0"/>
              </a:rPr>
              <a:t>A</a:t>
            </a:r>
            <a:r>
              <a:rPr sz="2400" spc="110" dirty="0" smtClean="0">
                <a:solidFill>
                  <a:srgbClr val="014067"/>
                </a:solidFill>
                <a:latin typeface="Times New Roman" panose="02020603050405020304" pitchFamily="18" charset="0"/>
                <a:cs typeface="Times New Roman" panose="02020603050405020304" pitchFamily="18" charset="0"/>
              </a:rPr>
              <a:t>NA</a:t>
            </a:r>
            <a:r>
              <a:rPr sz="2400" dirty="0">
                <a:solidFill>
                  <a:srgbClr val="014067"/>
                </a:solidFill>
                <a:latin typeface="Times New Roman" panose="02020603050405020304" pitchFamily="18" charset="0"/>
                <a:cs typeface="Times New Roman" panose="02020603050405020304" pitchFamily="18" charset="0"/>
              </a:rPr>
              <a:t>	</a:t>
            </a:r>
            <a:r>
              <a:rPr sz="2400" spc="-50" dirty="0" smtClean="0">
                <a:solidFill>
                  <a:srgbClr val="014067"/>
                </a:solidFill>
                <a:latin typeface="Times New Roman" panose="02020603050405020304" pitchFamily="18" charset="0"/>
                <a:cs typeface="Times New Roman" panose="02020603050405020304" pitchFamily="18" charset="0"/>
              </a:rPr>
              <a:t>S</a:t>
            </a:r>
            <a:r>
              <a:rPr lang="en-US" sz="2400" spc="-50" dirty="0" smtClean="0">
                <a:solidFill>
                  <a:srgbClr val="014067"/>
                </a:solidFill>
                <a:latin typeface="Times New Roman" panose="02020603050405020304" pitchFamily="18" charset="0"/>
                <a:cs typeface="Times New Roman" panose="02020603050405020304" pitchFamily="18" charset="0"/>
              </a:rPr>
              <a:t>.</a:t>
            </a:r>
            <a:r>
              <a:rPr sz="2400" spc="-50" dirty="0" smtClean="0">
                <a:solidFill>
                  <a:srgbClr val="014067"/>
                </a:solidFill>
                <a:latin typeface="Times New Roman" panose="02020603050405020304" pitchFamily="18" charset="0"/>
                <a:cs typeface="Times New Roman" panose="02020603050405020304" pitchFamily="18" charset="0"/>
              </a:rPr>
              <a:t>S</a:t>
            </a:r>
            <a:endParaRPr sz="2400" dirty="0">
              <a:latin typeface="Times New Roman" panose="02020603050405020304" pitchFamily="18" charset="0"/>
              <a:cs typeface="Times New Roman" panose="02020603050405020304" pitchFamily="18" charset="0"/>
            </a:endParaRPr>
          </a:p>
        </p:txBody>
      </p:sp>
      <p:pic>
        <p:nvPicPr>
          <p:cNvPr id="9" name="object 9"/>
          <p:cNvPicPr/>
          <p:nvPr/>
        </p:nvPicPr>
        <p:blipFill>
          <a:blip r:embed="rId2" cstate="print"/>
          <a:stretch>
            <a:fillRect/>
          </a:stretch>
        </p:blipFill>
        <p:spPr>
          <a:xfrm>
            <a:off x="24383" y="815339"/>
            <a:ext cx="6164580" cy="4639056"/>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640736"/>
            <a:ext cx="1903730" cy="1565910"/>
          </a:xfrm>
          <a:custGeom>
            <a:avLst/>
            <a:gdLst/>
            <a:ahLst/>
            <a:cxnLst/>
            <a:rect l="l" t="t" r="r" b="b"/>
            <a:pathLst>
              <a:path w="1903730" h="1565910">
                <a:moveTo>
                  <a:pt x="1903475" y="1565501"/>
                </a:moveTo>
                <a:lnTo>
                  <a:pt x="0" y="0"/>
                </a:lnTo>
              </a:path>
            </a:pathLst>
          </a:custGeom>
          <a:ln w="6349">
            <a:solidFill>
              <a:srgbClr val="EAB100"/>
            </a:solidFill>
          </a:ln>
        </p:spPr>
        <p:txBody>
          <a:bodyPr wrap="square" lIns="0" tIns="0" rIns="0" bIns="0" rtlCol="0"/>
          <a:lstStyle/>
          <a:p>
            <a:endParaRPr/>
          </a:p>
        </p:txBody>
      </p:sp>
      <p:grpSp>
        <p:nvGrpSpPr>
          <p:cNvPr id="3" name="object 3"/>
          <p:cNvGrpSpPr/>
          <p:nvPr/>
        </p:nvGrpSpPr>
        <p:grpSpPr>
          <a:xfrm>
            <a:off x="7562088" y="-3175"/>
            <a:ext cx="4630420" cy="3536950"/>
            <a:chOff x="7562088" y="-3175"/>
            <a:chExt cx="4630420" cy="3536950"/>
          </a:xfrm>
        </p:grpSpPr>
        <p:sp>
          <p:nvSpPr>
            <p:cNvPr id="4" name="object 4"/>
            <p:cNvSpPr/>
            <p:nvPr/>
          </p:nvSpPr>
          <p:spPr>
            <a:xfrm>
              <a:off x="7562088" y="0"/>
              <a:ext cx="4630420" cy="3533775"/>
            </a:xfrm>
            <a:custGeom>
              <a:avLst/>
              <a:gdLst/>
              <a:ahLst/>
              <a:cxnLst/>
              <a:rect l="l" t="t" r="r" b="b"/>
              <a:pathLst>
                <a:path w="4630420" h="3533775">
                  <a:moveTo>
                    <a:pt x="2263775" y="0"/>
                  </a:moveTo>
                  <a:lnTo>
                    <a:pt x="0" y="0"/>
                  </a:lnTo>
                  <a:lnTo>
                    <a:pt x="4629911" y="3533273"/>
                  </a:lnTo>
                  <a:lnTo>
                    <a:pt x="4629911" y="1805692"/>
                  </a:lnTo>
                  <a:lnTo>
                    <a:pt x="2263775" y="0"/>
                  </a:lnTo>
                  <a:close/>
                </a:path>
              </a:pathLst>
            </a:custGeom>
            <a:solidFill>
              <a:srgbClr val="F1F1F1"/>
            </a:solidFill>
          </p:spPr>
          <p:txBody>
            <a:bodyPr wrap="square" lIns="0" tIns="0" rIns="0" bIns="0" rtlCol="0"/>
            <a:lstStyle/>
            <a:p>
              <a:endParaRPr/>
            </a:p>
          </p:txBody>
        </p:sp>
        <p:sp>
          <p:nvSpPr>
            <p:cNvPr id="5" name="object 5"/>
            <p:cNvSpPr/>
            <p:nvPr/>
          </p:nvSpPr>
          <p:spPr>
            <a:xfrm>
              <a:off x="9526523" y="0"/>
              <a:ext cx="1241425" cy="963930"/>
            </a:xfrm>
            <a:custGeom>
              <a:avLst/>
              <a:gdLst/>
              <a:ahLst/>
              <a:cxnLst/>
              <a:rect l="l" t="t" r="r" b="b"/>
              <a:pathLst>
                <a:path w="1241425" h="963930">
                  <a:moveTo>
                    <a:pt x="1240917" y="963929"/>
                  </a:moveTo>
                  <a:lnTo>
                    <a:pt x="0" y="0"/>
                  </a:lnTo>
                </a:path>
              </a:pathLst>
            </a:custGeom>
            <a:ln w="6349">
              <a:solidFill>
                <a:srgbClr val="BEBEBE"/>
              </a:solidFill>
            </a:ln>
          </p:spPr>
          <p:txBody>
            <a:bodyPr wrap="square" lIns="0" tIns="0" rIns="0" bIns="0" rtlCol="0"/>
            <a:lstStyle/>
            <a:p>
              <a:endParaRPr/>
            </a:p>
          </p:txBody>
        </p:sp>
        <p:sp>
          <p:nvSpPr>
            <p:cNvPr id="6" name="object 6"/>
            <p:cNvSpPr/>
            <p:nvPr/>
          </p:nvSpPr>
          <p:spPr>
            <a:xfrm>
              <a:off x="11234547" y="820674"/>
              <a:ext cx="957580" cy="982344"/>
            </a:xfrm>
            <a:custGeom>
              <a:avLst/>
              <a:gdLst/>
              <a:ahLst/>
              <a:cxnLst/>
              <a:rect l="l" t="t" r="r" b="b"/>
              <a:pathLst>
                <a:path w="957579" h="982344">
                  <a:moveTo>
                    <a:pt x="2667" y="0"/>
                  </a:moveTo>
                  <a:lnTo>
                    <a:pt x="0" y="278511"/>
                  </a:lnTo>
                  <a:lnTo>
                    <a:pt x="957452" y="982289"/>
                  </a:lnTo>
                  <a:lnTo>
                    <a:pt x="957452" y="701599"/>
                  </a:lnTo>
                  <a:lnTo>
                    <a:pt x="2667" y="0"/>
                  </a:lnTo>
                  <a:close/>
                </a:path>
              </a:pathLst>
            </a:custGeom>
            <a:solidFill>
              <a:srgbClr val="EAB100"/>
            </a:solidFill>
          </p:spPr>
          <p:txBody>
            <a:bodyPr wrap="square" lIns="0" tIns="0" rIns="0" bIns="0" rtlCol="0"/>
            <a:lstStyle/>
            <a:p>
              <a:endParaRPr/>
            </a:p>
          </p:txBody>
        </p:sp>
      </p:grpSp>
      <p:sp>
        <p:nvSpPr>
          <p:cNvPr id="8" name="object 8"/>
          <p:cNvSpPr/>
          <p:nvPr/>
        </p:nvSpPr>
        <p:spPr>
          <a:xfrm>
            <a:off x="6679692" y="0"/>
            <a:ext cx="1447800" cy="638810"/>
          </a:xfrm>
          <a:custGeom>
            <a:avLst/>
            <a:gdLst/>
            <a:ahLst/>
            <a:cxnLst/>
            <a:rect l="l" t="t" r="r" b="b"/>
            <a:pathLst>
              <a:path w="1447800" h="638810">
                <a:moveTo>
                  <a:pt x="581786" y="0"/>
                </a:moveTo>
                <a:lnTo>
                  <a:pt x="0" y="0"/>
                </a:lnTo>
                <a:lnTo>
                  <a:pt x="866012" y="638555"/>
                </a:lnTo>
                <a:lnTo>
                  <a:pt x="1447800" y="638555"/>
                </a:lnTo>
                <a:lnTo>
                  <a:pt x="581786" y="0"/>
                </a:lnTo>
                <a:close/>
              </a:path>
            </a:pathLst>
          </a:custGeom>
          <a:solidFill>
            <a:srgbClr val="014067"/>
          </a:solidFill>
        </p:spPr>
        <p:txBody>
          <a:bodyPr wrap="square" lIns="0" tIns="0" rIns="0" bIns="0" rtlCol="0"/>
          <a:lstStyle/>
          <a:p>
            <a:endParaRPr/>
          </a:p>
        </p:txBody>
      </p:sp>
      <p:sp>
        <p:nvSpPr>
          <p:cNvPr id="9" name="object 9"/>
          <p:cNvSpPr txBox="1"/>
          <p:nvPr/>
        </p:nvSpPr>
        <p:spPr>
          <a:xfrm>
            <a:off x="599642" y="1499024"/>
            <a:ext cx="10906557" cy="5112938"/>
          </a:xfrm>
          <a:prstGeom prst="rect">
            <a:avLst/>
          </a:prstGeom>
        </p:spPr>
        <p:txBody>
          <a:bodyPr vert="horz" wrap="square" lIns="0" tIns="80010" rIns="0" bIns="0" rtlCol="0">
            <a:spAutoFit/>
          </a:bodyPr>
          <a:lstStyle/>
          <a:p>
            <a:pPr marL="12700">
              <a:lnSpc>
                <a:spcPct val="100000"/>
              </a:lnSpc>
              <a:spcBef>
                <a:spcPts val="630"/>
              </a:spcBef>
            </a:pPr>
            <a:r>
              <a:rPr lang="en-US" sz="2400" dirty="0" smtClean="0">
                <a:latin typeface="Times New Roman" panose="02020603050405020304" pitchFamily="18" charset="0"/>
                <a:cs typeface="Times New Roman" panose="02020603050405020304" pitchFamily="18" charset="0"/>
              </a:rPr>
              <a:t>The project, assigned by Next Hikes IT Solutions, is titled </a:t>
            </a:r>
            <a:r>
              <a:rPr lang="en-US" sz="2400" i="1" dirty="0" smtClean="0">
                <a:latin typeface="Times New Roman" panose="02020603050405020304" pitchFamily="18" charset="0"/>
                <a:cs typeface="Times New Roman" panose="02020603050405020304" pitchFamily="18" charset="0"/>
              </a:rPr>
              <a:t>"Building a GUI Calculator Using </a:t>
            </a:r>
            <a:r>
              <a:rPr lang="en-US" sz="2400" b="1" i="1" dirty="0" err="1" smtClean="0">
                <a:latin typeface="Times New Roman" panose="02020603050405020304" pitchFamily="18" charset="0"/>
                <a:cs typeface="Times New Roman" panose="02020603050405020304" pitchFamily="18" charset="0"/>
              </a:rPr>
              <a:t>PyQT</a:t>
            </a:r>
            <a:r>
              <a:rPr lang="en-US" sz="2400" i="1" dirty="0" smtClean="0">
                <a:latin typeface="Times New Roman" panose="02020603050405020304" pitchFamily="18" charset="0"/>
                <a:cs typeface="Times New Roman" panose="02020603050405020304" pitchFamily="18" charset="0"/>
              </a:rPr>
              <a:t> in Python."</a:t>
            </a:r>
            <a:r>
              <a:rPr lang="en-US" sz="2400" dirty="0" smtClean="0">
                <a:latin typeface="Times New Roman" panose="02020603050405020304" pitchFamily="18" charset="0"/>
                <a:cs typeface="Times New Roman" panose="02020603050405020304" pitchFamily="18" charset="0"/>
              </a:rPr>
              <a:t> However, I faced several challenges with this library, such as issues with installation, execution, and user-friendliness. Therefore, I used the </a:t>
            </a:r>
            <a:r>
              <a:rPr lang="en-US" sz="2400" b="1" dirty="0" smtClean="0">
                <a:latin typeface="Times New Roman" panose="02020603050405020304" pitchFamily="18" charset="0"/>
                <a:cs typeface="Times New Roman" panose="02020603050405020304" pitchFamily="18" charset="0"/>
              </a:rPr>
              <a:t>Tkinter </a:t>
            </a:r>
            <a:r>
              <a:rPr lang="en-US" sz="2400" dirty="0" smtClean="0">
                <a:latin typeface="Times New Roman" panose="02020603050405020304" pitchFamily="18" charset="0"/>
                <a:cs typeface="Times New Roman" panose="02020603050405020304" pitchFamily="18" charset="0"/>
              </a:rPr>
              <a:t>library to implement the GUI calculator</a:t>
            </a:r>
            <a:r>
              <a:rPr lang="en-US" sz="2400" dirty="0" smtClean="0">
                <a:latin typeface="Times New Roman" panose="02020603050405020304" pitchFamily="18" charset="0"/>
                <a:cs typeface="Times New Roman" panose="02020603050405020304" pitchFamily="18" charset="0"/>
              </a:rPr>
              <a:t>.</a:t>
            </a:r>
            <a:endParaRPr lang="en-US" sz="2400" dirty="0" smtClean="0">
              <a:latin typeface="Times New Roman" panose="02020603050405020304" pitchFamily="18" charset="0"/>
              <a:cs typeface="Times New Roman" panose="02020603050405020304" pitchFamily="18" charset="0"/>
            </a:endParaRPr>
          </a:p>
          <a:p>
            <a:pPr marL="12700">
              <a:spcBef>
                <a:spcPts val="630"/>
              </a:spcBef>
            </a:pPr>
            <a:r>
              <a:rPr lang="en-US" sz="2400" b="1" dirty="0" smtClean="0">
                <a:solidFill>
                  <a:schemeClr val="tx2"/>
                </a:solidFill>
                <a:latin typeface="Times New Roman" panose="02020603050405020304" pitchFamily="18" charset="0"/>
                <a:cs typeface="Times New Roman" panose="02020603050405020304" pitchFamily="18" charset="0"/>
              </a:rPr>
              <a:t>Why</a:t>
            </a:r>
            <a:r>
              <a:rPr lang="en-US" sz="2400" b="1" spc="-75" dirty="0" smtClean="0">
                <a:solidFill>
                  <a:schemeClr val="tx2"/>
                </a:solidFill>
                <a:latin typeface="Times New Roman" panose="02020603050405020304" pitchFamily="18" charset="0"/>
                <a:cs typeface="Times New Roman" panose="02020603050405020304" pitchFamily="18" charset="0"/>
              </a:rPr>
              <a:t> </a:t>
            </a:r>
            <a:r>
              <a:rPr lang="en-US" sz="2400" b="1" dirty="0" smtClean="0">
                <a:solidFill>
                  <a:schemeClr val="tx2"/>
                </a:solidFill>
                <a:latin typeface="Times New Roman" panose="02020603050405020304" pitchFamily="18" charset="0"/>
                <a:cs typeface="Times New Roman" panose="02020603050405020304" pitchFamily="18" charset="0"/>
              </a:rPr>
              <a:t>Use</a:t>
            </a:r>
            <a:r>
              <a:rPr lang="en-US" sz="2400" b="1" spc="-85" dirty="0" smtClean="0">
                <a:solidFill>
                  <a:schemeClr val="tx2"/>
                </a:solidFill>
                <a:latin typeface="Times New Roman" panose="02020603050405020304" pitchFamily="18" charset="0"/>
                <a:cs typeface="Times New Roman" panose="02020603050405020304" pitchFamily="18" charset="0"/>
              </a:rPr>
              <a:t> </a:t>
            </a:r>
            <a:r>
              <a:rPr lang="en-US" sz="2400" b="1" dirty="0" smtClean="0">
                <a:solidFill>
                  <a:schemeClr val="tx2"/>
                </a:solidFill>
                <a:latin typeface="Times New Roman" panose="02020603050405020304" pitchFamily="18" charset="0"/>
                <a:cs typeface="Times New Roman" panose="02020603050405020304" pitchFamily="18" charset="0"/>
              </a:rPr>
              <a:t>Tkinter</a:t>
            </a:r>
            <a:r>
              <a:rPr lang="en-US" sz="2400" b="1" spc="-45" dirty="0" smtClean="0">
                <a:solidFill>
                  <a:schemeClr val="tx2"/>
                </a:solidFill>
                <a:latin typeface="Times New Roman" panose="02020603050405020304" pitchFamily="18" charset="0"/>
                <a:cs typeface="Times New Roman" panose="02020603050405020304" pitchFamily="18" charset="0"/>
              </a:rPr>
              <a:t> </a:t>
            </a:r>
            <a:r>
              <a:rPr lang="en-US" sz="2400" b="1" dirty="0" smtClean="0">
                <a:solidFill>
                  <a:schemeClr val="tx2"/>
                </a:solidFill>
                <a:latin typeface="Times New Roman" panose="02020603050405020304" pitchFamily="18" charset="0"/>
                <a:cs typeface="Times New Roman" panose="02020603050405020304" pitchFamily="18" charset="0"/>
              </a:rPr>
              <a:t>for</a:t>
            </a:r>
            <a:r>
              <a:rPr lang="en-US" sz="2400" b="1" spc="-75" dirty="0" smtClean="0">
                <a:solidFill>
                  <a:schemeClr val="tx2"/>
                </a:solidFill>
                <a:latin typeface="Times New Roman" panose="02020603050405020304" pitchFamily="18" charset="0"/>
                <a:cs typeface="Times New Roman" panose="02020603050405020304" pitchFamily="18" charset="0"/>
              </a:rPr>
              <a:t> </a:t>
            </a:r>
            <a:r>
              <a:rPr lang="en-US" sz="2400" b="1" dirty="0" smtClean="0">
                <a:solidFill>
                  <a:schemeClr val="tx2"/>
                </a:solidFill>
                <a:latin typeface="Times New Roman" panose="02020603050405020304" pitchFamily="18" charset="0"/>
                <a:cs typeface="Times New Roman" panose="02020603050405020304" pitchFamily="18" charset="0"/>
              </a:rPr>
              <a:t>Python</a:t>
            </a:r>
            <a:r>
              <a:rPr lang="en-US" sz="2400" b="1" spc="-75" dirty="0" smtClean="0">
                <a:solidFill>
                  <a:schemeClr val="tx2"/>
                </a:solidFill>
                <a:latin typeface="Times New Roman" panose="02020603050405020304" pitchFamily="18" charset="0"/>
                <a:cs typeface="Times New Roman" panose="02020603050405020304" pitchFamily="18" charset="0"/>
              </a:rPr>
              <a:t> </a:t>
            </a:r>
            <a:r>
              <a:rPr lang="en-US" sz="2400" b="1" spc="-20" dirty="0" smtClean="0">
                <a:solidFill>
                  <a:schemeClr val="tx2"/>
                </a:solidFill>
                <a:latin typeface="Times New Roman" panose="02020603050405020304" pitchFamily="18" charset="0"/>
                <a:cs typeface="Times New Roman" panose="02020603050405020304" pitchFamily="18" charset="0"/>
              </a:rPr>
              <a:t>GUI?</a:t>
            </a:r>
          </a:p>
          <a:p>
            <a:r>
              <a:rPr lang="en-US" sz="2400" dirty="0" smtClean="0">
                <a:latin typeface="Times New Roman" panose="02020603050405020304" pitchFamily="18" charset="0"/>
                <a:cs typeface="Times New Roman" panose="02020603050405020304" pitchFamily="18" charset="0"/>
              </a:rPr>
              <a:t>Tkinter </a:t>
            </a:r>
            <a:r>
              <a:rPr lang="en-US" sz="2400" dirty="0">
                <a:latin typeface="Times New Roman" panose="02020603050405020304" pitchFamily="18" charset="0"/>
                <a:cs typeface="Times New Roman" panose="02020603050405020304" pitchFamily="18" charset="0"/>
              </a:rPr>
              <a:t>is the standard GUI toolkit for Python, making it an excellent choice for developers. It comes pre-installed with most Python distributions, ensuring easy access for users. Furthermore, Tkinter applications are cross-platform, meaning they can run seamlessly on Windows, </a:t>
            </a:r>
            <a:r>
              <a:rPr lang="en-US" sz="2400" dirty="0" smtClean="0">
                <a:latin typeface="Times New Roman" panose="02020603050405020304" pitchFamily="18" charset="0"/>
                <a:cs typeface="Times New Roman" panose="02020603050405020304" pitchFamily="18" charset="0"/>
              </a:rPr>
              <a:t>M</a:t>
            </a:r>
            <a:r>
              <a:rPr lang="en-US" sz="2400" dirty="0" smtClean="0">
                <a:latin typeface="Times New Roman" panose="02020603050405020304" pitchFamily="18" charset="0"/>
                <a:cs typeface="Times New Roman" panose="02020603050405020304" pitchFamily="18" charset="0"/>
              </a:rPr>
              <a:t>ac </a:t>
            </a:r>
            <a:r>
              <a:rPr lang="en-US" sz="2400" dirty="0">
                <a:latin typeface="Times New Roman" panose="02020603050405020304" pitchFamily="18" charset="0"/>
                <a:cs typeface="Times New Roman" panose="02020603050405020304" pitchFamily="18" charset="0"/>
              </a:rPr>
              <a:t>and Linux systems.</a:t>
            </a:r>
          </a:p>
          <a:p>
            <a:pPr marL="12700">
              <a:spcBef>
                <a:spcPts val="630"/>
              </a:spcBef>
            </a:pPr>
            <a:r>
              <a:rPr lang="en-US" sz="2400" dirty="0" err="1">
                <a:latin typeface="Times New Roman" panose="02020603050405020304" pitchFamily="18" charset="0"/>
                <a:cs typeface="Times New Roman" panose="02020603050405020304" pitchFamily="18" charset="0"/>
              </a:rPr>
              <a:t>Tkinter's</a:t>
            </a:r>
            <a:r>
              <a:rPr lang="en-US" sz="2400" dirty="0">
                <a:latin typeface="Times New Roman" panose="02020603050405020304" pitchFamily="18" charset="0"/>
                <a:cs typeface="Times New Roman" panose="02020603050405020304" pitchFamily="18" charset="0"/>
              </a:rPr>
              <a:t> straightforward approach allows beginners to easily create GUI applications. Its simple methods enable users to design windows, buttons, and other widgets with minimal coding, making it ideal for those who are new to programming.</a:t>
            </a:r>
          </a:p>
          <a:p>
            <a:pPr marL="12700">
              <a:lnSpc>
                <a:spcPct val="100000"/>
              </a:lnSpc>
              <a:spcBef>
                <a:spcPts val="630"/>
              </a:spcBef>
            </a:pPr>
            <a:endParaRPr sz="2400" dirty="0">
              <a:latin typeface="Carlito"/>
              <a:cs typeface="Carlito"/>
            </a:endParaRPr>
          </a:p>
        </p:txBody>
      </p:sp>
      <p:sp>
        <p:nvSpPr>
          <p:cNvPr id="11" name="object 11"/>
          <p:cNvSpPr txBox="1"/>
          <p:nvPr/>
        </p:nvSpPr>
        <p:spPr>
          <a:xfrm>
            <a:off x="31955" y="6611962"/>
            <a:ext cx="1717421" cy="197490"/>
          </a:xfrm>
          <a:prstGeom prst="rect">
            <a:avLst/>
          </a:prstGeom>
        </p:spPr>
        <p:txBody>
          <a:bodyPr vert="horz" wrap="square" lIns="0" tIns="12700" rIns="0" bIns="0" rtlCol="0">
            <a:spAutoFit/>
          </a:bodyPr>
          <a:lstStyle/>
          <a:p>
            <a:pPr marL="12700">
              <a:lnSpc>
                <a:spcPct val="100000"/>
              </a:lnSpc>
              <a:spcBef>
                <a:spcPts val="100"/>
              </a:spcBef>
            </a:pPr>
            <a:r>
              <a:rPr lang="en-US" sz="1200" spc="-10" dirty="0" smtClean="0">
                <a:solidFill>
                  <a:srgbClr val="A4A4A4"/>
                </a:solidFill>
                <a:latin typeface="Times New Roman" panose="02020603050405020304" pitchFamily="18" charset="0"/>
                <a:cs typeface="Times New Roman" panose="02020603050405020304" pitchFamily="18" charset="0"/>
              </a:rPr>
              <a:t>        </a:t>
            </a:r>
            <a:r>
              <a:rPr sz="1200" spc="-10" dirty="0" err="1" smtClean="0">
                <a:solidFill>
                  <a:srgbClr val="A4A4A4"/>
                </a:solidFill>
                <a:latin typeface="Times New Roman" panose="02020603050405020304" pitchFamily="18" charset="0"/>
                <a:cs typeface="Times New Roman" panose="02020603050405020304" pitchFamily="18" charset="0"/>
              </a:rPr>
              <a:t>Nexthikes</a:t>
            </a:r>
            <a:r>
              <a:rPr sz="1200" spc="-10" dirty="0" smtClean="0">
                <a:solidFill>
                  <a:srgbClr val="A4A4A4"/>
                </a:solidFill>
                <a:latin typeface="Times New Roman" panose="02020603050405020304" pitchFamily="18" charset="0"/>
                <a:cs typeface="Times New Roman" panose="02020603050405020304" pitchFamily="18" charset="0"/>
              </a:rPr>
              <a:t> </a:t>
            </a:r>
            <a:r>
              <a:rPr sz="1200" dirty="0">
                <a:solidFill>
                  <a:srgbClr val="A4A4A4"/>
                </a:solidFill>
                <a:latin typeface="Times New Roman" panose="02020603050405020304" pitchFamily="18" charset="0"/>
                <a:cs typeface="Times New Roman" panose="02020603050405020304" pitchFamily="18" charset="0"/>
              </a:rPr>
              <a:t>IT</a:t>
            </a:r>
            <a:r>
              <a:rPr sz="1200" spc="-25" dirty="0">
                <a:solidFill>
                  <a:srgbClr val="A4A4A4"/>
                </a:solidFill>
                <a:latin typeface="Times New Roman" panose="02020603050405020304" pitchFamily="18" charset="0"/>
                <a:cs typeface="Times New Roman" panose="02020603050405020304" pitchFamily="18" charset="0"/>
              </a:rPr>
              <a:t> </a:t>
            </a:r>
            <a:r>
              <a:rPr sz="1200" spc="-10" dirty="0">
                <a:solidFill>
                  <a:srgbClr val="A4A4A4"/>
                </a:solidFill>
                <a:latin typeface="Times New Roman" panose="02020603050405020304" pitchFamily="18" charset="0"/>
                <a:cs typeface="Times New Roman" panose="02020603050405020304" pitchFamily="18" charset="0"/>
              </a:rPr>
              <a:t>Solutions</a:t>
            </a:r>
            <a:endParaRPr sz="1200" dirty="0">
              <a:latin typeface="Times New Roman" panose="02020603050405020304" pitchFamily="18" charset="0"/>
              <a:cs typeface="Times New Roman" panose="02020603050405020304" pitchFamily="18" charset="0"/>
            </a:endParaRPr>
          </a:p>
        </p:txBody>
      </p:sp>
      <p:sp>
        <p:nvSpPr>
          <p:cNvPr id="13" name="object 13"/>
          <p:cNvSpPr txBox="1"/>
          <p:nvPr/>
        </p:nvSpPr>
        <p:spPr>
          <a:xfrm>
            <a:off x="599642" y="682498"/>
            <a:ext cx="7401357" cy="591829"/>
          </a:xfrm>
          <a:prstGeom prst="rect">
            <a:avLst/>
          </a:prstGeom>
        </p:spPr>
        <p:txBody>
          <a:bodyPr vert="horz" wrap="square" lIns="0" tIns="81280" rIns="0" bIns="0" rtlCol="0">
            <a:spAutoFit/>
          </a:bodyPr>
          <a:lstStyle/>
          <a:p>
            <a:pPr marL="12700" marR="5080">
              <a:lnSpc>
                <a:spcPts val="4320"/>
              </a:lnSpc>
              <a:spcBef>
                <a:spcPts val="640"/>
              </a:spcBef>
            </a:pPr>
            <a:r>
              <a:rPr sz="3200" b="1" spc="-10" dirty="0">
                <a:solidFill>
                  <a:schemeClr val="tx2">
                    <a:lumMod val="75000"/>
                  </a:schemeClr>
                </a:solidFill>
                <a:latin typeface="Times New Roman" panose="02020603050405020304" pitchFamily="18" charset="0"/>
                <a:cs typeface="Times New Roman" panose="02020603050405020304" pitchFamily="18" charset="0"/>
              </a:rPr>
              <a:t>Introduction</a:t>
            </a:r>
            <a:r>
              <a:rPr sz="3200" b="1" spc="-95" dirty="0">
                <a:solidFill>
                  <a:schemeClr val="tx2">
                    <a:lumMod val="75000"/>
                  </a:schemeClr>
                </a:solidFill>
                <a:latin typeface="Times New Roman" panose="02020603050405020304" pitchFamily="18" charset="0"/>
                <a:cs typeface="Times New Roman" panose="02020603050405020304" pitchFamily="18" charset="0"/>
              </a:rPr>
              <a:t> </a:t>
            </a:r>
            <a:r>
              <a:rPr sz="3200" b="1" dirty="0">
                <a:solidFill>
                  <a:schemeClr val="tx2">
                    <a:lumMod val="75000"/>
                  </a:schemeClr>
                </a:solidFill>
                <a:latin typeface="Times New Roman" panose="02020603050405020304" pitchFamily="18" charset="0"/>
                <a:cs typeface="Times New Roman" panose="02020603050405020304" pitchFamily="18" charset="0"/>
              </a:rPr>
              <a:t>to</a:t>
            </a:r>
            <a:r>
              <a:rPr sz="3200" b="1" spc="-105" dirty="0">
                <a:solidFill>
                  <a:schemeClr val="tx2">
                    <a:lumMod val="75000"/>
                  </a:schemeClr>
                </a:solidFill>
                <a:latin typeface="Times New Roman" panose="02020603050405020304" pitchFamily="18" charset="0"/>
                <a:cs typeface="Times New Roman" panose="02020603050405020304" pitchFamily="18" charset="0"/>
              </a:rPr>
              <a:t> </a:t>
            </a:r>
            <a:r>
              <a:rPr sz="3200" b="1" dirty="0">
                <a:solidFill>
                  <a:schemeClr val="tx2">
                    <a:lumMod val="75000"/>
                  </a:schemeClr>
                </a:solidFill>
                <a:latin typeface="Times New Roman" panose="02020603050405020304" pitchFamily="18" charset="0"/>
                <a:cs typeface="Times New Roman" panose="02020603050405020304" pitchFamily="18" charset="0"/>
              </a:rPr>
              <a:t>Building</a:t>
            </a:r>
            <a:r>
              <a:rPr sz="3200" b="1" spc="-105" dirty="0">
                <a:solidFill>
                  <a:schemeClr val="tx2">
                    <a:lumMod val="75000"/>
                  </a:schemeClr>
                </a:solidFill>
                <a:latin typeface="Times New Roman" panose="02020603050405020304" pitchFamily="18" charset="0"/>
                <a:cs typeface="Times New Roman" panose="02020603050405020304" pitchFamily="18" charset="0"/>
              </a:rPr>
              <a:t> </a:t>
            </a:r>
            <a:r>
              <a:rPr sz="3200" b="1" dirty="0">
                <a:solidFill>
                  <a:schemeClr val="tx2">
                    <a:lumMod val="75000"/>
                  </a:schemeClr>
                </a:solidFill>
                <a:latin typeface="Times New Roman" panose="02020603050405020304" pitchFamily="18" charset="0"/>
                <a:cs typeface="Times New Roman" panose="02020603050405020304" pitchFamily="18" charset="0"/>
              </a:rPr>
              <a:t>a</a:t>
            </a:r>
            <a:r>
              <a:rPr sz="3200" b="1" spc="-105" dirty="0">
                <a:solidFill>
                  <a:schemeClr val="tx2">
                    <a:lumMod val="75000"/>
                  </a:schemeClr>
                </a:solidFill>
                <a:latin typeface="Times New Roman" panose="02020603050405020304" pitchFamily="18" charset="0"/>
                <a:cs typeface="Times New Roman" panose="02020603050405020304" pitchFamily="18" charset="0"/>
              </a:rPr>
              <a:t> </a:t>
            </a:r>
            <a:r>
              <a:rPr sz="3200" b="1" spc="-25" dirty="0">
                <a:solidFill>
                  <a:schemeClr val="tx2">
                    <a:lumMod val="75000"/>
                  </a:schemeClr>
                </a:solidFill>
                <a:latin typeface="Times New Roman" panose="02020603050405020304" pitchFamily="18" charset="0"/>
                <a:cs typeface="Times New Roman" panose="02020603050405020304" pitchFamily="18" charset="0"/>
              </a:rPr>
              <a:t>GUI </a:t>
            </a:r>
            <a:r>
              <a:rPr sz="3200" b="1" spc="-10" dirty="0">
                <a:solidFill>
                  <a:schemeClr val="tx2">
                    <a:lumMod val="75000"/>
                  </a:schemeClr>
                </a:solidFill>
                <a:latin typeface="Times New Roman" panose="02020603050405020304" pitchFamily="18" charset="0"/>
                <a:cs typeface="Times New Roman" panose="02020603050405020304" pitchFamily="18" charset="0"/>
              </a:rPr>
              <a:t>Calculator</a:t>
            </a:r>
            <a:endParaRPr sz="3200" dirty="0">
              <a:solidFill>
                <a:schemeClr val="tx2">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839467" y="0"/>
            <a:ext cx="10353040" cy="6854190"/>
            <a:chOff x="1839467" y="0"/>
            <a:chExt cx="10353040" cy="6854190"/>
          </a:xfrm>
        </p:grpSpPr>
        <p:sp>
          <p:nvSpPr>
            <p:cNvPr id="3" name="object 3"/>
            <p:cNvSpPr/>
            <p:nvPr/>
          </p:nvSpPr>
          <p:spPr>
            <a:xfrm>
              <a:off x="1839467" y="0"/>
              <a:ext cx="10353040" cy="5638800"/>
            </a:xfrm>
            <a:custGeom>
              <a:avLst/>
              <a:gdLst/>
              <a:ahLst/>
              <a:cxnLst/>
              <a:rect l="l" t="t" r="r" b="b"/>
              <a:pathLst>
                <a:path w="10353040" h="5638800">
                  <a:moveTo>
                    <a:pt x="10352532" y="0"/>
                  </a:moveTo>
                  <a:lnTo>
                    <a:pt x="0" y="0"/>
                  </a:lnTo>
                  <a:lnTo>
                    <a:pt x="10352532" y="5638800"/>
                  </a:lnTo>
                  <a:lnTo>
                    <a:pt x="10352532" y="0"/>
                  </a:lnTo>
                  <a:close/>
                </a:path>
              </a:pathLst>
            </a:custGeom>
            <a:solidFill>
              <a:srgbClr val="F1F1F1"/>
            </a:solidFill>
          </p:spPr>
          <p:txBody>
            <a:bodyPr wrap="square" lIns="0" tIns="0" rIns="0" bIns="0" rtlCol="0"/>
            <a:lstStyle/>
            <a:p>
              <a:endParaRPr/>
            </a:p>
          </p:txBody>
        </p:sp>
        <p:sp>
          <p:nvSpPr>
            <p:cNvPr id="4" name="object 4"/>
            <p:cNvSpPr/>
            <p:nvPr/>
          </p:nvSpPr>
          <p:spPr>
            <a:xfrm>
              <a:off x="2977895" y="0"/>
              <a:ext cx="4121150" cy="1308100"/>
            </a:xfrm>
            <a:custGeom>
              <a:avLst/>
              <a:gdLst/>
              <a:ahLst/>
              <a:cxnLst/>
              <a:rect l="l" t="t" r="r" b="b"/>
              <a:pathLst>
                <a:path w="4121150" h="1308100">
                  <a:moveTo>
                    <a:pt x="1683766" y="0"/>
                  </a:moveTo>
                  <a:lnTo>
                    <a:pt x="0" y="0"/>
                  </a:lnTo>
                  <a:lnTo>
                    <a:pt x="2437130" y="1307591"/>
                  </a:lnTo>
                  <a:lnTo>
                    <a:pt x="4120896" y="1307591"/>
                  </a:lnTo>
                  <a:lnTo>
                    <a:pt x="1683766" y="0"/>
                  </a:lnTo>
                  <a:close/>
                </a:path>
              </a:pathLst>
            </a:custGeom>
            <a:solidFill>
              <a:srgbClr val="00184B"/>
            </a:solidFill>
          </p:spPr>
          <p:txBody>
            <a:bodyPr wrap="square" lIns="0" tIns="0" rIns="0" bIns="0" rtlCol="0"/>
            <a:lstStyle/>
            <a:p>
              <a:endParaRPr/>
            </a:p>
          </p:txBody>
        </p:sp>
        <p:sp>
          <p:nvSpPr>
            <p:cNvPr id="5" name="object 5"/>
            <p:cNvSpPr/>
            <p:nvPr/>
          </p:nvSpPr>
          <p:spPr>
            <a:xfrm>
              <a:off x="6374891" y="5047488"/>
              <a:ext cx="1524635" cy="1803400"/>
            </a:xfrm>
            <a:custGeom>
              <a:avLst/>
              <a:gdLst/>
              <a:ahLst/>
              <a:cxnLst/>
              <a:rect l="l" t="t" r="r" b="b"/>
              <a:pathLst>
                <a:path w="1524634" h="1803400">
                  <a:moveTo>
                    <a:pt x="0" y="1803400"/>
                  </a:moveTo>
                  <a:lnTo>
                    <a:pt x="1524635" y="0"/>
                  </a:lnTo>
                </a:path>
              </a:pathLst>
            </a:custGeom>
            <a:ln w="6350">
              <a:solidFill>
                <a:srgbClr val="EAB100"/>
              </a:solidFill>
            </a:ln>
          </p:spPr>
          <p:txBody>
            <a:bodyPr wrap="square" lIns="0" tIns="0" rIns="0" bIns="0" rtlCol="0"/>
            <a:lstStyle/>
            <a:p>
              <a:endParaRPr/>
            </a:p>
          </p:txBody>
        </p:sp>
      </p:grpSp>
      <p:sp>
        <p:nvSpPr>
          <p:cNvPr id="11" name="object 11"/>
          <p:cNvSpPr txBox="1"/>
          <p:nvPr/>
        </p:nvSpPr>
        <p:spPr>
          <a:xfrm>
            <a:off x="157732" y="6615380"/>
            <a:ext cx="1681735" cy="197490"/>
          </a:xfrm>
          <a:prstGeom prst="rect">
            <a:avLst/>
          </a:prstGeom>
        </p:spPr>
        <p:txBody>
          <a:bodyPr vert="horz" wrap="square" lIns="0" tIns="12700" rIns="0" bIns="0" rtlCol="0">
            <a:spAutoFit/>
          </a:bodyPr>
          <a:lstStyle/>
          <a:p>
            <a:pPr marL="12700">
              <a:lnSpc>
                <a:spcPct val="100000"/>
              </a:lnSpc>
              <a:spcBef>
                <a:spcPts val="100"/>
              </a:spcBef>
            </a:pPr>
            <a:r>
              <a:rPr lang="en-US" sz="1200" spc="-10" dirty="0" smtClean="0">
                <a:solidFill>
                  <a:srgbClr val="A4A4A4"/>
                </a:solidFill>
                <a:latin typeface="Times New Roman" panose="02020603050405020304" pitchFamily="18" charset="0"/>
                <a:cs typeface="Times New Roman" panose="02020603050405020304" pitchFamily="18" charset="0"/>
              </a:rPr>
              <a:t>       </a:t>
            </a:r>
            <a:r>
              <a:rPr sz="1200" spc="-10" dirty="0" err="1" smtClean="0">
                <a:solidFill>
                  <a:srgbClr val="A4A4A4"/>
                </a:solidFill>
                <a:latin typeface="Times New Roman" panose="02020603050405020304" pitchFamily="18" charset="0"/>
                <a:cs typeface="Times New Roman" panose="02020603050405020304" pitchFamily="18" charset="0"/>
              </a:rPr>
              <a:t>Nexthikes</a:t>
            </a:r>
            <a:r>
              <a:rPr sz="1200" spc="-10" dirty="0" smtClean="0">
                <a:solidFill>
                  <a:srgbClr val="A4A4A4"/>
                </a:solidFill>
                <a:latin typeface="Times New Roman" panose="02020603050405020304" pitchFamily="18" charset="0"/>
                <a:cs typeface="Times New Roman" panose="02020603050405020304" pitchFamily="18" charset="0"/>
              </a:rPr>
              <a:t> </a:t>
            </a:r>
            <a:r>
              <a:rPr sz="1200" dirty="0">
                <a:solidFill>
                  <a:srgbClr val="A4A4A4"/>
                </a:solidFill>
                <a:latin typeface="Times New Roman" panose="02020603050405020304" pitchFamily="18" charset="0"/>
                <a:cs typeface="Times New Roman" panose="02020603050405020304" pitchFamily="18" charset="0"/>
              </a:rPr>
              <a:t>IT</a:t>
            </a:r>
            <a:r>
              <a:rPr sz="1200" spc="-25" dirty="0">
                <a:solidFill>
                  <a:srgbClr val="A4A4A4"/>
                </a:solidFill>
                <a:latin typeface="Times New Roman" panose="02020603050405020304" pitchFamily="18" charset="0"/>
                <a:cs typeface="Times New Roman" panose="02020603050405020304" pitchFamily="18" charset="0"/>
              </a:rPr>
              <a:t> </a:t>
            </a:r>
            <a:r>
              <a:rPr sz="1200" spc="-10" dirty="0">
                <a:solidFill>
                  <a:srgbClr val="A4A4A4"/>
                </a:solidFill>
                <a:latin typeface="Times New Roman" panose="02020603050405020304" pitchFamily="18" charset="0"/>
                <a:cs typeface="Times New Roman" panose="02020603050405020304" pitchFamily="18" charset="0"/>
              </a:rPr>
              <a:t>Solutions</a:t>
            </a:r>
            <a:endParaRPr sz="1200" dirty="0">
              <a:latin typeface="Times New Roman" panose="02020603050405020304" pitchFamily="18" charset="0"/>
              <a:cs typeface="Times New Roman" panose="02020603050405020304" pitchFamily="18" charset="0"/>
            </a:endParaRPr>
          </a:p>
        </p:txBody>
      </p:sp>
      <p:sp>
        <p:nvSpPr>
          <p:cNvPr id="15" name="Rectangle 14"/>
          <p:cNvSpPr/>
          <p:nvPr/>
        </p:nvSpPr>
        <p:spPr>
          <a:xfrm>
            <a:off x="827061" y="2103150"/>
            <a:ext cx="2351926" cy="523220"/>
          </a:xfrm>
          <a:prstGeom prst="rect">
            <a:avLst/>
          </a:prstGeom>
        </p:spPr>
        <p:txBody>
          <a:bodyPr wrap="none">
            <a:spAutoFit/>
          </a:bodyPr>
          <a:lstStyle/>
          <a:p>
            <a:r>
              <a:rPr lang="en-IN" sz="2800" b="1" i="0" dirty="0" smtClean="0">
                <a:solidFill>
                  <a:schemeClr val="tx1"/>
                </a:solidFill>
                <a:effectLst/>
                <a:latin typeface="Times New Roman" panose="02020603050405020304" pitchFamily="18" charset="0"/>
                <a:cs typeface="Times New Roman" panose="02020603050405020304" pitchFamily="18" charset="0"/>
              </a:rPr>
              <a:t>Install Python</a:t>
            </a:r>
            <a:endParaRPr lang="en-IN" sz="2800" dirty="0">
              <a:solidFill>
                <a:schemeClr val="tx1"/>
              </a:solidFill>
              <a:latin typeface="Times New Roman" panose="02020603050405020304" pitchFamily="18" charset="0"/>
              <a:cs typeface="Times New Roman" panose="02020603050405020304" pitchFamily="18" charset="0"/>
            </a:endParaRPr>
          </a:p>
        </p:txBody>
      </p:sp>
      <p:sp>
        <p:nvSpPr>
          <p:cNvPr id="16" name="Rectangle 15"/>
          <p:cNvSpPr/>
          <p:nvPr/>
        </p:nvSpPr>
        <p:spPr>
          <a:xfrm>
            <a:off x="827061" y="2831070"/>
            <a:ext cx="4273927" cy="523220"/>
          </a:xfrm>
          <a:prstGeom prst="rect">
            <a:avLst/>
          </a:prstGeom>
        </p:spPr>
        <p:txBody>
          <a:bodyPr wrap="none">
            <a:spAutoFit/>
          </a:bodyPr>
          <a:lstStyle/>
          <a:p>
            <a:r>
              <a:rPr lang="en-IN" sz="2800" b="1" i="0" dirty="0" smtClean="0">
                <a:solidFill>
                  <a:schemeClr val="tx1"/>
                </a:solidFill>
                <a:effectLst/>
                <a:latin typeface="Times New Roman" panose="02020603050405020304" pitchFamily="18" charset="0"/>
                <a:cs typeface="Times New Roman" panose="02020603050405020304" pitchFamily="18" charset="0"/>
              </a:rPr>
              <a:t>Verify Tkinter Installation</a:t>
            </a:r>
            <a:endParaRPr lang="en-IN" sz="2800" dirty="0">
              <a:solidFill>
                <a:schemeClr val="tx1"/>
              </a:solidFill>
              <a:latin typeface="Times New Roman" panose="02020603050405020304" pitchFamily="18" charset="0"/>
              <a:cs typeface="Times New Roman" panose="02020603050405020304" pitchFamily="18" charset="0"/>
            </a:endParaRPr>
          </a:p>
        </p:txBody>
      </p:sp>
      <p:sp>
        <p:nvSpPr>
          <p:cNvPr id="17" name="Rectangle 16"/>
          <p:cNvSpPr/>
          <p:nvPr/>
        </p:nvSpPr>
        <p:spPr>
          <a:xfrm>
            <a:off x="827061" y="3569732"/>
            <a:ext cx="5533887" cy="523220"/>
          </a:xfrm>
          <a:prstGeom prst="rect">
            <a:avLst/>
          </a:prstGeom>
        </p:spPr>
        <p:txBody>
          <a:bodyPr wrap="none">
            <a:spAutoFit/>
          </a:bodyPr>
          <a:lstStyle/>
          <a:p>
            <a:r>
              <a:rPr lang="en-IN" sz="2800" b="1" i="0" dirty="0" smtClean="0">
                <a:solidFill>
                  <a:schemeClr val="tx1"/>
                </a:solidFill>
                <a:effectLst/>
                <a:latin typeface="Times New Roman" panose="02020603050405020304" pitchFamily="18" charset="0"/>
                <a:cs typeface="Times New Roman" panose="02020603050405020304" pitchFamily="18" charset="0"/>
              </a:rPr>
              <a:t>Choose an </a:t>
            </a:r>
            <a:r>
              <a:rPr lang="en-IN" sz="2800" b="1" i="0" dirty="0" smtClean="0">
                <a:solidFill>
                  <a:schemeClr val="tx1"/>
                </a:solidFill>
                <a:effectLst/>
                <a:latin typeface="Times New Roman" panose="02020603050405020304" pitchFamily="18" charset="0"/>
                <a:cs typeface="Times New Roman" panose="02020603050405020304" pitchFamily="18" charset="0"/>
              </a:rPr>
              <a:t>IDE(Visual studio code)</a:t>
            </a:r>
            <a:endParaRPr lang="en-IN" sz="2800" dirty="0">
              <a:solidFill>
                <a:schemeClr val="tx1"/>
              </a:solidFill>
              <a:latin typeface="Times New Roman" panose="02020603050405020304" pitchFamily="18" charset="0"/>
              <a:cs typeface="Times New Roman" panose="02020603050405020304" pitchFamily="18" charset="0"/>
            </a:endParaRPr>
          </a:p>
        </p:txBody>
      </p:sp>
      <p:sp>
        <p:nvSpPr>
          <p:cNvPr id="18" name="Rectangle 17"/>
          <p:cNvSpPr/>
          <p:nvPr/>
        </p:nvSpPr>
        <p:spPr>
          <a:xfrm>
            <a:off x="827061" y="4419600"/>
            <a:ext cx="6088526" cy="523220"/>
          </a:xfrm>
          <a:prstGeom prst="rect">
            <a:avLst/>
          </a:prstGeom>
        </p:spPr>
        <p:txBody>
          <a:bodyPr wrap="none">
            <a:spAutoFit/>
          </a:bodyPr>
          <a:lstStyle/>
          <a:p>
            <a:r>
              <a:rPr lang="en-US" sz="2800" b="1" i="0" dirty="0" smtClean="0">
                <a:solidFill>
                  <a:schemeClr val="tx1"/>
                </a:solidFill>
                <a:effectLst/>
                <a:latin typeface="Times New Roman" panose="02020603050405020304" pitchFamily="18" charset="0"/>
                <a:cs typeface="Times New Roman" panose="02020603050405020304" pitchFamily="18" charset="0"/>
              </a:rPr>
              <a:t>Create Your First Tkinter Application</a:t>
            </a:r>
            <a:endParaRPr lang="en-IN" sz="2800" dirty="0">
              <a:solidFill>
                <a:schemeClr val="tx1"/>
              </a:solidFill>
              <a:latin typeface="Times New Roman" panose="02020603050405020304" pitchFamily="18" charset="0"/>
              <a:cs typeface="Times New Roman" panose="02020603050405020304" pitchFamily="18" charset="0"/>
            </a:endParaRPr>
          </a:p>
        </p:txBody>
      </p:sp>
      <p:sp>
        <p:nvSpPr>
          <p:cNvPr id="19" name="Rectangle 18"/>
          <p:cNvSpPr/>
          <p:nvPr/>
        </p:nvSpPr>
        <p:spPr>
          <a:xfrm>
            <a:off x="796701" y="1289194"/>
            <a:ext cx="7813899" cy="584775"/>
          </a:xfrm>
          <a:prstGeom prst="rect">
            <a:avLst/>
          </a:prstGeom>
        </p:spPr>
        <p:txBody>
          <a:bodyPr wrap="square">
            <a:spAutoFit/>
          </a:bodyPr>
          <a:lstStyle/>
          <a:p>
            <a:r>
              <a:rPr lang="en-IN" sz="3200" b="1" i="0" dirty="0" smtClean="0">
                <a:solidFill>
                  <a:schemeClr val="tx2">
                    <a:lumMod val="75000"/>
                  </a:schemeClr>
                </a:solidFill>
                <a:effectLst/>
                <a:latin typeface="Times New Roman" panose="02020603050405020304" pitchFamily="18" charset="0"/>
                <a:cs typeface="Times New Roman" panose="02020603050405020304" pitchFamily="18" charset="0"/>
              </a:rPr>
              <a:t>SETTING UP THE ENVIRONMENT</a:t>
            </a:r>
            <a:endParaRPr lang="en-IN" sz="3200" dirty="0">
              <a:solidFill>
                <a:schemeClr val="tx2">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6679692" y="-3175"/>
            <a:ext cx="5512435" cy="5727700"/>
            <a:chOff x="6679692" y="-3175"/>
            <a:chExt cx="5512435" cy="5727700"/>
          </a:xfrm>
        </p:grpSpPr>
        <p:sp>
          <p:nvSpPr>
            <p:cNvPr id="4" name="object 4"/>
            <p:cNvSpPr/>
            <p:nvPr/>
          </p:nvSpPr>
          <p:spPr>
            <a:xfrm>
              <a:off x="7562088" y="0"/>
              <a:ext cx="4630420" cy="3533775"/>
            </a:xfrm>
            <a:custGeom>
              <a:avLst/>
              <a:gdLst/>
              <a:ahLst/>
              <a:cxnLst/>
              <a:rect l="l" t="t" r="r" b="b"/>
              <a:pathLst>
                <a:path w="4630420" h="3533775">
                  <a:moveTo>
                    <a:pt x="2263775" y="0"/>
                  </a:moveTo>
                  <a:lnTo>
                    <a:pt x="0" y="0"/>
                  </a:lnTo>
                  <a:lnTo>
                    <a:pt x="4629911" y="3533273"/>
                  </a:lnTo>
                  <a:lnTo>
                    <a:pt x="4629911" y="1805692"/>
                  </a:lnTo>
                  <a:lnTo>
                    <a:pt x="2263775" y="0"/>
                  </a:lnTo>
                  <a:close/>
                </a:path>
              </a:pathLst>
            </a:custGeom>
            <a:solidFill>
              <a:srgbClr val="F1F1F1"/>
            </a:solidFill>
          </p:spPr>
          <p:txBody>
            <a:bodyPr wrap="square" lIns="0" tIns="0" rIns="0" bIns="0" rtlCol="0"/>
            <a:lstStyle/>
            <a:p>
              <a:endParaRPr/>
            </a:p>
          </p:txBody>
        </p:sp>
        <p:sp>
          <p:nvSpPr>
            <p:cNvPr id="5" name="object 5"/>
            <p:cNvSpPr/>
            <p:nvPr/>
          </p:nvSpPr>
          <p:spPr>
            <a:xfrm>
              <a:off x="9526524" y="0"/>
              <a:ext cx="1241425" cy="963930"/>
            </a:xfrm>
            <a:custGeom>
              <a:avLst/>
              <a:gdLst/>
              <a:ahLst/>
              <a:cxnLst/>
              <a:rect l="l" t="t" r="r" b="b"/>
              <a:pathLst>
                <a:path w="1241425" h="963930">
                  <a:moveTo>
                    <a:pt x="1240917" y="963929"/>
                  </a:moveTo>
                  <a:lnTo>
                    <a:pt x="0" y="0"/>
                  </a:lnTo>
                </a:path>
              </a:pathLst>
            </a:custGeom>
            <a:ln w="6349">
              <a:solidFill>
                <a:srgbClr val="BEBEBE"/>
              </a:solidFill>
            </a:ln>
          </p:spPr>
          <p:txBody>
            <a:bodyPr wrap="square" lIns="0" tIns="0" rIns="0" bIns="0" rtlCol="0"/>
            <a:lstStyle/>
            <a:p>
              <a:endParaRPr/>
            </a:p>
          </p:txBody>
        </p:sp>
        <p:sp>
          <p:nvSpPr>
            <p:cNvPr id="6" name="object 6"/>
            <p:cNvSpPr/>
            <p:nvPr/>
          </p:nvSpPr>
          <p:spPr>
            <a:xfrm>
              <a:off x="11234547" y="820674"/>
              <a:ext cx="957580" cy="982344"/>
            </a:xfrm>
            <a:custGeom>
              <a:avLst/>
              <a:gdLst/>
              <a:ahLst/>
              <a:cxnLst/>
              <a:rect l="l" t="t" r="r" b="b"/>
              <a:pathLst>
                <a:path w="957579" h="982344">
                  <a:moveTo>
                    <a:pt x="2667" y="0"/>
                  </a:moveTo>
                  <a:lnTo>
                    <a:pt x="0" y="278511"/>
                  </a:lnTo>
                  <a:lnTo>
                    <a:pt x="957452" y="982289"/>
                  </a:lnTo>
                  <a:lnTo>
                    <a:pt x="957452" y="701599"/>
                  </a:lnTo>
                  <a:lnTo>
                    <a:pt x="2667" y="0"/>
                  </a:lnTo>
                  <a:close/>
                </a:path>
              </a:pathLst>
            </a:custGeom>
            <a:solidFill>
              <a:srgbClr val="EAB100"/>
            </a:solidFill>
          </p:spPr>
          <p:txBody>
            <a:bodyPr wrap="square" lIns="0" tIns="0" rIns="0" bIns="0" rtlCol="0"/>
            <a:lstStyle/>
            <a:p>
              <a:endParaRPr/>
            </a:p>
          </p:txBody>
        </p:sp>
        <p:sp>
          <p:nvSpPr>
            <p:cNvPr id="7" name="object 7"/>
            <p:cNvSpPr/>
            <p:nvPr/>
          </p:nvSpPr>
          <p:spPr>
            <a:xfrm>
              <a:off x="6679692" y="0"/>
              <a:ext cx="1447800" cy="638810"/>
            </a:xfrm>
            <a:custGeom>
              <a:avLst/>
              <a:gdLst/>
              <a:ahLst/>
              <a:cxnLst/>
              <a:rect l="l" t="t" r="r" b="b"/>
              <a:pathLst>
                <a:path w="1447800" h="638810">
                  <a:moveTo>
                    <a:pt x="581786" y="0"/>
                  </a:moveTo>
                  <a:lnTo>
                    <a:pt x="0" y="0"/>
                  </a:lnTo>
                  <a:lnTo>
                    <a:pt x="866012" y="638555"/>
                  </a:lnTo>
                  <a:lnTo>
                    <a:pt x="1447800" y="638555"/>
                  </a:lnTo>
                  <a:lnTo>
                    <a:pt x="581786" y="0"/>
                  </a:lnTo>
                  <a:close/>
                </a:path>
              </a:pathLst>
            </a:custGeom>
            <a:solidFill>
              <a:srgbClr val="014067"/>
            </a:solidFill>
          </p:spPr>
          <p:txBody>
            <a:bodyPr wrap="square" lIns="0" tIns="0" rIns="0" bIns="0" rtlCol="0"/>
            <a:lstStyle/>
            <a:p>
              <a:endParaRPr/>
            </a:p>
          </p:txBody>
        </p:sp>
        <p:pic>
          <p:nvPicPr>
            <p:cNvPr id="8" name="object 8"/>
            <p:cNvPicPr/>
            <p:nvPr/>
          </p:nvPicPr>
          <p:blipFill>
            <a:blip r:embed="rId3" cstate="print"/>
            <a:stretch>
              <a:fillRect/>
            </a:stretch>
          </p:blipFill>
          <p:spPr>
            <a:xfrm>
              <a:off x="6963156" y="2260092"/>
              <a:ext cx="2979420" cy="3464052"/>
            </a:xfrm>
            <a:prstGeom prst="rect">
              <a:avLst/>
            </a:prstGeom>
          </p:spPr>
        </p:pic>
      </p:grpSp>
      <p:sp>
        <p:nvSpPr>
          <p:cNvPr id="9" name="object 9"/>
          <p:cNvSpPr txBox="1"/>
          <p:nvPr/>
        </p:nvSpPr>
        <p:spPr>
          <a:xfrm>
            <a:off x="377748" y="167728"/>
            <a:ext cx="9564828" cy="6363922"/>
          </a:xfrm>
          <a:prstGeom prst="rect">
            <a:avLst/>
          </a:prstGeom>
        </p:spPr>
        <p:txBody>
          <a:bodyPr vert="horz" wrap="square" lIns="0" tIns="92075" rIns="0" bIns="0" rtlCol="0">
            <a:spAutoFit/>
          </a:bodyPr>
          <a:lstStyle/>
          <a:p>
            <a:pPr marL="12700">
              <a:lnSpc>
                <a:spcPct val="100000"/>
              </a:lnSpc>
              <a:spcBef>
                <a:spcPts val="725"/>
              </a:spcBef>
            </a:pPr>
            <a:r>
              <a:rPr sz="3200" b="1" dirty="0">
                <a:solidFill>
                  <a:schemeClr val="tx2">
                    <a:lumMod val="75000"/>
                  </a:schemeClr>
                </a:solidFill>
                <a:latin typeface="Times New Roman" panose="02020603050405020304" pitchFamily="18" charset="0"/>
                <a:cs typeface="Times New Roman" panose="02020603050405020304" pitchFamily="18" charset="0"/>
              </a:rPr>
              <a:t>Designing</a:t>
            </a:r>
            <a:r>
              <a:rPr sz="3200" b="1" spc="-95" dirty="0">
                <a:solidFill>
                  <a:schemeClr val="tx2">
                    <a:lumMod val="75000"/>
                  </a:schemeClr>
                </a:solidFill>
                <a:latin typeface="Times New Roman" panose="02020603050405020304" pitchFamily="18" charset="0"/>
                <a:cs typeface="Times New Roman" panose="02020603050405020304" pitchFamily="18" charset="0"/>
              </a:rPr>
              <a:t> </a:t>
            </a:r>
            <a:r>
              <a:rPr sz="3200" b="1" dirty="0">
                <a:solidFill>
                  <a:schemeClr val="tx2">
                    <a:lumMod val="75000"/>
                  </a:schemeClr>
                </a:solidFill>
                <a:latin typeface="Times New Roman" panose="02020603050405020304" pitchFamily="18" charset="0"/>
                <a:cs typeface="Times New Roman" panose="02020603050405020304" pitchFamily="18" charset="0"/>
              </a:rPr>
              <a:t>the</a:t>
            </a:r>
            <a:r>
              <a:rPr sz="3200" b="1" spc="-60" dirty="0">
                <a:solidFill>
                  <a:schemeClr val="tx2">
                    <a:lumMod val="75000"/>
                  </a:schemeClr>
                </a:solidFill>
                <a:latin typeface="Times New Roman" panose="02020603050405020304" pitchFamily="18" charset="0"/>
                <a:cs typeface="Times New Roman" panose="02020603050405020304" pitchFamily="18" charset="0"/>
              </a:rPr>
              <a:t> </a:t>
            </a:r>
            <a:r>
              <a:rPr sz="3200" b="1" dirty="0">
                <a:solidFill>
                  <a:schemeClr val="tx2">
                    <a:lumMod val="75000"/>
                  </a:schemeClr>
                </a:solidFill>
                <a:latin typeface="Times New Roman" panose="02020603050405020304" pitchFamily="18" charset="0"/>
                <a:cs typeface="Times New Roman" panose="02020603050405020304" pitchFamily="18" charset="0"/>
              </a:rPr>
              <a:t>Calculator</a:t>
            </a:r>
            <a:r>
              <a:rPr sz="3200" b="1" spc="-80" dirty="0">
                <a:solidFill>
                  <a:schemeClr val="tx2">
                    <a:lumMod val="75000"/>
                  </a:schemeClr>
                </a:solidFill>
                <a:latin typeface="Times New Roman" panose="02020603050405020304" pitchFamily="18" charset="0"/>
                <a:cs typeface="Times New Roman" panose="02020603050405020304" pitchFamily="18" charset="0"/>
              </a:rPr>
              <a:t> </a:t>
            </a:r>
            <a:r>
              <a:rPr sz="3200" b="1" spc="-10" dirty="0">
                <a:solidFill>
                  <a:schemeClr val="tx2">
                    <a:lumMod val="75000"/>
                  </a:schemeClr>
                </a:solidFill>
                <a:latin typeface="Times New Roman" panose="02020603050405020304" pitchFamily="18" charset="0"/>
                <a:cs typeface="Times New Roman" panose="02020603050405020304" pitchFamily="18" charset="0"/>
              </a:rPr>
              <a:t>Interface</a:t>
            </a:r>
            <a:endParaRPr sz="3200" dirty="0">
              <a:solidFill>
                <a:schemeClr val="tx2">
                  <a:lumMod val="75000"/>
                </a:schemeClr>
              </a:solidFill>
              <a:latin typeface="Times New Roman" panose="02020603050405020304" pitchFamily="18" charset="0"/>
              <a:cs typeface="Times New Roman" panose="02020603050405020304" pitchFamily="18" charset="0"/>
            </a:endParaRPr>
          </a:p>
          <a:p>
            <a:pPr marL="205740">
              <a:lnSpc>
                <a:spcPts val="2280"/>
              </a:lnSpc>
              <a:spcBef>
                <a:spcPts val="290"/>
              </a:spcBef>
              <a:tabLst>
                <a:tab pos="1483360" algn="l"/>
                <a:tab pos="1741805" algn="l"/>
                <a:tab pos="3750310" algn="l"/>
                <a:tab pos="5285105" algn="l"/>
                <a:tab pos="6315075" algn="l"/>
              </a:tabLst>
            </a:pPr>
            <a:r>
              <a:rPr sz="2000" b="1" spc="-20" dirty="0" smtClean="0">
                <a:solidFill>
                  <a:srgbClr val="014067"/>
                </a:solidFill>
                <a:latin typeface="Times New Roman" panose="02020603050405020304" pitchFamily="18" charset="0"/>
                <a:cs typeface="Times New Roman" panose="02020603050405020304" pitchFamily="18" charset="0"/>
              </a:rPr>
              <a:t>C</a:t>
            </a:r>
            <a:r>
              <a:rPr sz="2000" b="1" dirty="0" smtClean="0">
                <a:solidFill>
                  <a:srgbClr val="014067"/>
                </a:solidFill>
                <a:latin typeface="Times New Roman" panose="02020603050405020304" pitchFamily="18" charset="0"/>
                <a:cs typeface="Times New Roman" panose="02020603050405020304" pitchFamily="18" charset="0"/>
              </a:rPr>
              <a:t>r</a:t>
            </a:r>
            <a:r>
              <a:rPr sz="2000" b="1" spc="-20" dirty="0" smtClean="0">
                <a:solidFill>
                  <a:srgbClr val="014067"/>
                </a:solidFill>
                <a:latin typeface="Times New Roman" panose="02020603050405020304" pitchFamily="18" charset="0"/>
                <a:cs typeface="Times New Roman" panose="02020603050405020304" pitchFamily="18" charset="0"/>
              </a:rPr>
              <a:t>e</a:t>
            </a:r>
            <a:r>
              <a:rPr sz="2000" b="1" dirty="0" smtClean="0">
                <a:solidFill>
                  <a:srgbClr val="014067"/>
                </a:solidFill>
                <a:latin typeface="Times New Roman" panose="02020603050405020304" pitchFamily="18" charset="0"/>
                <a:cs typeface="Times New Roman" panose="02020603050405020304" pitchFamily="18" charset="0"/>
              </a:rPr>
              <a:t>atin</a:t>
            </a:r>
            <a:r>
              <a:rPr sz="2000" b="1" spc="-50" dirty="0" smtClean="0">
                <a:solidFill>
                  <a:srgbClr val="014067"/>
                </a:solidFill>
                <a:latin typeface="Times New Roman" panose="02020603050405020304" pitchFamily="18" charset="0"/>
                <a:cs typeface="Times New Roman" panose="02020603050405020304" pitchFamily="18" charset="0"/>
              </a:rPr>
              <a:t>g</a:t>
            </a:r>
            <a:r>
              <a:rPr lang="en-US" sz="2000" b="1" dirty="0">
                <a:solidFill>
                  <a:srgbClr val="014067"/>
                </a:solidFill>
                <a:latin typeface="Times New Roman" panose="02020603050405020304" pitchFamily="18" charset="0"/>
                <a:cs typeface="Times New Roman" panose="02020603050405020304" pitchFamily="18" charset="0"/>
              </a:rPr>
              <a:t> </a:t>
            </a:r>
            <a:r>
              <a:rPr lang="en-US" sz="2000" b="1" dirty="0" smtClean="0">
                <a:solidFill>
                  <a:srgbClr val="014067"/>
                </a:solidFill>
                <a:latin typeface="Times New Roman" panose="02020603050405020304" pitchFamily="18" charset="0"/>
                <a:cs typeface="Times New Roman" panose="02020603050405020304" pitchFamily="18" charset="0"/>
              </a:rPr>
              <a:t> </a:t>
            </a:r>
            <a:r>
              <a:rPr sz="2000" b="1" spc="-50" dirty="0" smtClean="0">
                <a:solidFill>
                  <a:srgbClr val="014067"/>
                </a:solidFill>
                <a:latin typeface="Times New Roman" panose="02020603050405020304" pitchFamily="18" charset="0"/>
                <a:cs typeface="Times New Roman" panose="02020603050405020304" pitchFamily="18" charset="0"/>
              </a:rPr>
              <a:t>a</a:t>
            </a:r>
            <a:r>
              <a:rPr sz="2000" b="1" dirty="0">
                <a:solidFill>
                  <a:srgbClr val="014067"/>
                </a:solidFill>
                <a:latin typeface="Times New Roman" panose="02020603050405020304" pitchFamily="18" charset="0"/>
                <a:cs typeface="Times New Roman" panose="02020603050405020304" pitchFamily="18" charset="0"/>
              </a:rPr>
              <a:t>	</a:t>
            </a:r>
            <a:r>
              <a:rPr sz="2000" b="1" dirty="0" smtClean="0">
                <a:solidFill>
                  <a:srgbClr val="014067"/>
                </a:solidFill>
                <a:latin typeface="Times New Roman" panose="02020603050405020304" pitchFamily="18" charset="0"/>
                <a:cs typeface="Times New Roman" panose="02020603050405020304" pitchFamily="18" charset="0"/>
              </a:rPr>
              <a:t>Us</a:t>
            </a:r>
            <a:r>
              <a:rPr sz="2000" b="1" spc="-20" dirty="0" smtClean="0">
                <a:solidFill>
                  <a:srgbClr val="014067"/>
                </a:solidFill>
                <a:latin typeface="Times New Roman" panose="02020603050405020304" pitchFamily="18" charset="0"/>
                <a:cs typeface="Times New Roman" panose="02020603050405020304" pitchFamily="18" charset="0"/>
              </a:rPr>
              <a:t>e</a:t>
            </a:r>
            <a:r>
              <a:rPr sz="2000" b="1" dirty="0" smtClean="0">
                <a:solidFill>
                  <a:srgbClr val="014067"/>
                </a:solidFill>
                <a:latin typeface="Times New Roman" panose="02020603050405020304" pitchFamily="18" charset="0"/>
                <a:cs typeface="Times New Roman" panose="02020603050405020304" pitchFamily="18" charset="0"/>
              </a:rPr>
              <a:t>r</a:t>
            </a:r>
            <a:r>
              <a:rPr sz="2000" b="1" spc="-125" dirty="0" smtClean="0">
                <a:solidFill>
                  <a:srgbClr val="014067"/>
                </a:solidFill>
                <a:latin typeface="Times New Roman" panose="02020603050405020304" pitchFamily="18" charset="0"/>
                <a:cs typeface="Times New Roman" panose="02020603050405020304" pitchFamily="18" charset="0"/>
              </a:rPr>
              <a:t> </a:t>
            </a:r>
            <a:r>
              <a:rPr lang="en-IN" sz="2000" b="1" dirty="0" smtClean="0">
                <a:solidFill>
                  <a:srgbClr val="014067"/>
                </a:solidFill>
                <a:latin typeface="Times New Roman" panose="02020603050405020304" pitchFamily="18" charset="0"/>
                <a:cs typeface="Times New Roman" panose="02020603050405020304" pitchFamily="18" charset="0"/>
              </a:rPr>
              <a:t>–</a:t>
            </a:r>
            <a:r>
              <a:rPr sz="2000" b="1" spc="-155" dirty="0" smtClean="0">
                <a:solidFill>
                  <a:srgbClr val="014067"/>
                </a:solidFill>
                <a:latin typeface="Times New Roman" panose="02020603050405020304" pitchFamily="18" charset="0"/>
                <a:cs typeface="Times New Roman" panose="02020603050405020304" pitchFamily="18" charset="0"/>
              </a:rPr>
              <a:t> </a:t>
            </a:r>
            <a:r>
              <a:rPr sz="2000" b="1" dirty="0" smtClean="0">
                <a:solidFill>
                  <a:srgbClr val="014067"/>
                </a:solidFill>
                <a:latin typeface="Times New Roman" panose="02020603050405020304" pitchFamily="18" charset="0"/>
                <a:cs typeface="Times New Roman" panose="02020603050405020304" pitchFamily="18" charset="0"/>
              </a:rPr>
              <a:t>Fri</a:t>
            </a:r>
            <a:r>
              <a:rPr sz="2000" b="1" spc="-20" dirty="0" smtClean="0">
                <a:solidFill>
                  <a:srgbClr val="014067"/>
                </a:solidFill>
                <a:latin typeface="Times New Roman" panose="02020603050405020304" pitchFamily="18" charset="0"/>
                <a:cs typeface="Times New Roman" panose="02020603050405020304" pitchFamily="18" charset="0"/>
              </a:rPr>
              <a:t>e</a:t>
            </a:r>
            <a:r>
              <a:rPr sz="2000" b="1" dirty="0" smtClean="0">
                <a:solidFill>
                  <a:srgbClr val="014067"/>
                </a:solidFill>
                <a:latin typeface="Times New Roman" panose="02020603050405020304" pitchFamily="18" charset="0"/>
                <a:cs typeface="Times New Roman" panose="02020603050405020304" pitchFamily="18" charset="0"/>
              </a:rPr>
              <a:t>ndl</a:t>
            </a:r>
            <a:r>
              <a:rPr sz="2000" b="1" spc="-50" dirty="0" smtClean="0">
                <a:solidFill>
                  <a:srgbClr val="014067"/>
                </a:solidFill>
                <a:latin typeface="Times New Roman" panose="02020603050405020304" pitchFamily="18" charset="0"/>
                <a:cs typeface="Times New Roman" panose="02020603050405020304" pitchFamily="18" charset="0"/>
              </a:rPr>
              <a:t>y</a:t>
            </a:r>
            <a:r>
              <a:rPr lang="en-US" sz="2000" b="1" dirty="0">
                <a:solidFill>
                  <a:srgbClr val="014067"/>
                </a:solidFill>
                <a:latin typeface="Times New Roman" panose="02020603050405020304" pitchFamily="18" charset="0"/>
                <a:cs typeface="Times New Roman" panose="02020603050405020304" pitchFamily="18" charset="0"/>
              </a:rPr>
              <a:t> </a:t>
            </a:r>
            <a:r>
              <a:rPr lang="en-US" sz="2000" b="1" dirty="0" smtClean="0">
                <a:solidFill>
                  <a:srgbClr val="014067"/>
                </a:solidFill>
                <a:latin typeface="Times New Roman" panose="02020603050405020304" pitchFamily="18" charset="0"/>
                <a:cs typeface="Times New Roman" panose="02020603050405020304" pitchFamily="18" charset="0"/>
              </a:rPr>
              <a:t> </a:t>
            </a:r>
            <a:r>
              <a:rPr sz="2000" b="1" spc="-20" dirty="0" smtClean="0">
                <a:solidFill>
                  <a:srgbClr val="014067"/>
                </a:solidFill>
                <a:latin typeface="Times New Roman" panose="02020603050405020304" pitchFamily="18" charset="0"/>
                <a:cs typeface="Times New Roman" panose="02020603050405020304" pitchFamily="18" charset="0"/>
              </a:rPr>
              <a:t>C</a:t>
            </a:r>
            <a:r>
              <a:rPr sz="2000" b="1" dirty="0" smtClean="0">
                <a:solidFill>
                  <a:srgbClr val="014067"/>
                </a:solidFill>
                <a:latin typeface="Times New Roman" panose="02020603050405020304" pitchFamily="18" charset="0"/>
                <a:cs typeface="Times New Roman" panose="02020603050405020304" pitchFamily="18" charset="0"/>
              </a:rPr>
              <a:t>alculato</a:t>
            </a:r>
            <a:r>
              <a:rPr sz="2000" b="1" spc="-50" dirty="0" smtClean="0">
                <a:solidFill>
                  <a:srgbClr val="014067"/>
                </a:solidFill>
                <a:latin typeface="Times New Roman" panose="02020603050405020304" pitchFamily="18" charset="0"/>
                <a:cs typeface="Times New Roman" panose="02020603050405020304" pitchFamily="18" charset="0"/>
              </a:rPr>
              <a:t>r</a:t>
            </a:r>
            <a:r>
              <a:rPr lang="en-US" sz="2000" b="1" dirty="0">
                <a:solidFill>
                  <a:srgbClr val="014067"/>
                </a:solidFill>
                <a:latin typeface="Times New Roman" panose="02020603050405020304" pitchFamily="18" charset="0"/>
                <a:cs typeface="Times New Roman" panose="02020603050405020304" pitchFamily="18" charset="0"/>
              </a:rPr>
              <a:t> </a:t>
            </a:r>
            <a:r>
              <a:rPr lang="en-US" sz="2000" b="1" dirty="0" smtClean="0">
                <a:solidFill>
                  <a:srgbClr val="014067"/>
                </a:solidFill>
                <a:latin typeface="Times New Roman" panose="02020603050405020304" pitchFamily="18" charset="0"/>
                <a:cs typeface="Times New Roman" panose="02020603050405020304" pitchFamily="18" charset="0"/>
              </a:rPr>
              <a:t> </a:t>
            </a:r>
            <a:r>
              <a:rPr sz="2000" b="1" spc="-10" dirty="0" smtClean="0">
                <a:solidFill>
                  <a:srgbClr val="014067"/>
                </a:solidFill>
                <a:latin typeface="Times New Roman" panose="02020603050405020304" pitchFamily="18" charset="0"/>
                <a:cs typeface="Times New Roman" panose="02020603050405020304" pitchFamily="18" charset="0"/>
              </a:rPr>
              <a:t>L</a:t>
            </a:r>
            <a:r>
              <a:rPr sz="2000" b="1" dirty="0" smtClean="0">
                <a:solidFill>
                  <a:srgbClr val="014067"/>
                </a:solidFill>
                <a:latin typeface="Times New Roman" panose="02020603050405020304" pitchFamily="18" charset="0"/>
                <a:cs typeface="Times New Roman" panose="02020603050405020304" pitchFamily="18" charset="0"/>
              </a:rPr>
              <a:t>ayou</a:t>
            </a:r>
            <a:r>
              <a:rPr sz="2000" b="1" spc="-50" dirty="0" smtClean="0">
                <a:solidFill>
                  <a:srgbClr val="014067"/>
                </a:solidFill>
                <a:latin typeface="Times New Roman" panose="02020603050405020304" pitchFamily="18" charset="0"/>
                <a:cs typeface="Times New Roman" panose="02020603050405020304" pitchFamily="18" charset="0"/>
              </a:rPr>
              <a:t>t</a:t>
            </a:r>
            <a:r>
              <a:rPr lang="en-US" sz="2000" b="1" dirty="0">
                <a:solidFill>
                  <a:srgbClr val="014067"/>
                </a:solidFill>
                <a:latin typeface="Times New Roman" panose="02020603050405020304" pitchFamily="18" charset="0"/>
                <a:cs typeface="Times New Roman" panose="02020603050405020304" pitchFamily="18" charset="0"/>
              </a:rPr>
              <a:t> </a:t>
            </a:r>
            <a:r>
              <a:rPr lang="en-US" sz="2000" b="1" dirty="0" smtClean="0">
                <a:solidFill>
                  <a:srgbClr val="014067"/>
                </a:solidFill>
                <a:latin typeface="Times New Roman" panose="02020603050405020304" pitchFamily="18" charset="0"/>
                <a:cs typeface="Times New Roman" panose="02020603050405020304" pitchFamily="18" charset="0"/>
              </a:rPr>
              <a:t> </a:t>
            </a:r>
            <a:r>
              <a:rPr sz="2000" b="1" dirty="0" smtClean="0">
                <a:solidFill>
                  <a:srgbClr val="014067"/>
                </a:solidFill>
                <a:latin typeface="Times New Roman" panose="02020603050405020304" pitchFamily="18" charset="0"/>
                <a:cs typeface="Times New Roman" panose="02020603050405020304" pitchFamily="18" charset="0"/>
              </a:rPr>
              <a:t>wit</a:t>
            </a:r>
            <a:r>
              <a:rPr sz="2000" b="1" spc="-50" dirty="0" smtClean="0">
                <a:solidFill>
                  <a:srgbClr val="014067"/>
                </a:solidFill>
                <a:latin typeface="Times New Roman" panose="02020603050405020304" pitchFamily="18" charset="0"/>
                <a:cs typeface="Times New Roman" panose="02020603050405020304" pitchFamily="18" charset="0"/>
              </a:rPr>
              <a:t>h</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r>
              <a:rPr sz="2000" b="1" dirty="0" smtClean="0">
                <a:solidFill>
                  <a:srgbClr val="014067"/>
                </a:solidFill>
                <a:latin typeface="Times New Roman" panose="02020603050405020304" pitchFamily="18" charset="0"/>
                <a:cs typeface="Times New Roman" panose="02020603050405020304" pitchFamily="18" charset="0"/>
              </a:rPr>
              <a:t>T</a:t>
            </a:r>
            <a:r>
              <a:rPr sz="2000" b="1" spc="-10" dirty="0" smtClean="0">
                <a:solidFill>
                  <a:srgbClr val="014067"/>
                </a:solidFill>
                <a:latin typeface="Times New Roman" panose="02020603050405020304" pitchFamily="18" charset="0"/>
                <a:cs typeface="Times New Roman" panose="02020603050405020304" pitchFamily="18" charset="0"/>
              </a:rPr>
              <a:t>k</a:t>
            </a:r>
            <a:r>
              <a:rPr sz="2000" b="1" dirty="0" smtClean="0">
                <a:solidFill>
                  <a:srgbClr val="014067"/>
                </a:solidFill>
                <a:latin typeface="Times New Roman" panose="02020603050405020304" pitchFamily="18" charset="0"/>
                <a:cs typeface="Times New Roman" panose="02020603050405020304" pitchFamily="18" charset="0"/>
              </a:rPr>
              <a:t>int</a:t>
            </a:r>
            <a:r>
              <a:rPr sz="2000" b="1" spc="-20" dirty="0" smtClean="0">
                <a:solidFill>
                  <a:srgbClr val="014067"/>
                </a:solidFill>
                <a:latin typeface="Times New Roman" panose="02020603050405020304" pitchFamily="18" charset="0"/>
                <a:cs typeface="Times New Roman" panose="02020603050405020304" pitchFamily="18" charset="0"/>
              </a:rPr>
              <a:t>e</a:t>
            </a:r>
            <a:r>
              <a:rPr sz="2000" b="1" spc="-50" dirty="0" smtClean="0">
                <a:solidFill>
                  <a:srgbClr val="014067"/>
                </a:solidFill>
                <a:latin typeface="Times New Roman" panose="02020603050405020304" pitchFamily="18" charset="0"/>
                <a:cs typeface="Times New Roman" panose="02020603050405020304" pitchFamily="18" charset="0"/>
              </a:rPr>
              <a:t>r</a:t>
            </a:r>
            <a:endParaRPr sz="2000" dirty="0">
              <a:latin typeface="Times New Roman" panose="02020603050405020304" pitchFamily="18" charset="0"/>
              <a:cs typeface="Times New Roman" panose="02020603050405020304" pitchFamily="18" charset="0"/>
            </a:endParaRPr>
          </a:p>
          <a:p>
            <a:pPr marL="205740">
              <a:lnSpc>
                <a:spcPct val="100000"/>
              </a:lnSpc>
              <a:spcBef>
                <a:spcPts val="260"/>
              </a:spcBef>
            </a:pPr>
            <a:r>
              <a:rPr sz="2000" b="1" dirty="0">
                <a:solidFill>
                  <a:srgbClr val="3E3E3E"/>
                </a:solidFill>
                <a:latin typeface="Times New Roman" panose="02020603050405020304" pitchFamily="18" charset="0"/>
                <a:cs typeface="Times New Roman" panose="02020603050405020304" pitchFamily="18" charset="0"/>
              </a:rPr>
              <a:t>Importing</a:t>
            </a:r>
            <a:r>
              <a:rPr sz="2000" b="1" spc="-75" dirty="0">
                <a:solidFill>
                  <a:srgbClr val="3E3E3E"/>
                </a:solidFill>
                <a:latin typeface="Times New Roman" panose="02020603050405020304" pitchFamily="18" charset="0"/>
                <a:cs typeface="Times New Roman" panose="02020603050405020304" pitchFamily="18" charset="0"/>
              </a:rPr>
              <a:t> </a:t>
            </a:r>
            <a:r>
              <a:rPr sz="2000" b="1" spc="-10" dirty="0">
                <a:solidFill>
                  <a:srgbClr val="3E3E3E"/>
                </a:solidFill>
                <a:latin typeface="Times New Roman" panose="02020603050405020304" pitchFamily="18" charset="0"/>
                <a:cs typeface="Times New Roman" panose="02020603050405020304" pitchFamily="18" charset="0"/>
              </a:rPr>
              <a:t>Tkinter</a:t>
            </a:r>
            <a:endParaRPr sz="2000" dirty="0">
              <a:latin typeface="Times New Roman" panose="02020603050405020304" pitchFamily="18" charset="0"/>
              <a:cs typeface="Times New Roman" panose="02020603050405020304" pitchFamily="18" charset="0"/>
            </a:endParaRPr>
          </a:p>
          <a:p>
            <a:pPr marL="205740" marR="3215005" indent="45720">
              <a:lnSpc>
                <a:spcPts val="1730"/>
              </a:lnSpc>
              <a:spcBef>
                <a:spcPts val="1045"/>
              </a:spcBef>
            </a:pPr>
            <a:r>
              <a:rPr sz="2000" dirty="0">
                <a:solidFill>
                  <a:srgbClr val="3E3E3E"/>
                </a:solidFill>
                <a:latin typeface="Times New Roman" panose="02020603050405020304" pitchFamily="18" charset="0"/>
                <a:cs typeface="Times New Roman" panose="02020603050405020304" pitchFamily="18" charset="0"/>
              </a:rPr>
              <a:t>importing</a:t>
            </a:r>
            <a:r>
              <a:rPr sz="2000" spc="-4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the</a:t>
            </a:r>
            <a:r>
              <a:rPr sz="2000" spc="-4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Tkinter</a:t>
            </a:r>
            <a:r>
              <a:rPr sz="2000" spc="-5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library</a:t>
            </a:r>
            <a:r>
              <a:rPr sz="2000" spc="-4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to</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access</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its</a:t>
            </a:r>
            <a:r>
              <a:rPr sz="2000" spc="-55"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features</a:t>
            </a:r>
            <a:r>
              <a:rPr sz="2000" spc="-35" dirty="0">
                <a:solidFill>
                  <a:srgbClr val="3E3E3E"/>
                </a:solidFill>
                <a:latin typeface="Times New Roman" panose="02020603050405020304" pitchFamily="18" charset="0"/>
                <a:cs typeface="Times New Roman" panose="02020603050405020304" pitchFamily="18" charset="0"/>
              </a:rPr>
              <a:t> </a:t>
            </a:r>
            <a:r>
              <a:rPr sz="2000" spc="-25" dirty="0">
                <a:solidFill>
                  <a:srgbClr val="3E3E3E"/>
                </a:solidFill>
                <a:latin typeface="Times New Roman" panose="02020603050405020304" pitchFamily="18" charset="0"/>
                <a:cs typeface="Times New Roman" panose="02020603050405020304" pitchFamily="18" charset="0"/>
              </a:rPr>
              <a:t>for </a:t>
            </a:r>
            <a:r>
              <a:rPr sz="2000" dirty="0">
                <a:solidFill>
                  <a:srgbClr val="3E3E3E"/>
                </a:solidFill>
                <a:latin typeface="Times New Roman" panose="02020603050405020304" pitchFamily="18" charset="0"/>
                <a:cs typeface="Times New Roman" panose="02020603050405020304" pitchFamily="18" charset="0"/>
              </a:rPr>
              <a:t>building</a:t>
            </a:r>
            <a:r>
              <a:rPr sz="2000" spc="-5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the </a:t>
            </a:r>
            <a:r>
              <a:rPr sz="2000" spc="-20" dirty="0">
                <a:solidFill>
                  <a:srgbClr val="3E3E3E"/>
                </a:solidFill>
                <a:latin typeface="Times New Roman" panose="02020603050405020304" pitchFamily="18" charset="0"/>
                <a:cs typeface="Times New Roman" panose="02020603050405020304" pitchFamily="18" charset="0"/>
              </a:rPr>
              <a:t>GUI.</a:t>
            </a:r>
            <a:endParaRPr sz="2000" dirty="0">
              <a:latin typeface="Times New Roman" panose="02020603050405020304" pitchFamily="18" charset="0"/>
              <a:cs typeface="Times New Roman" panose="02020603050405020304" pitchFamily="18" charset="0"/>
            </a:endParaRPr>
          </a:p>
          <a:p>
            <a:pPr marL="205740">
              <a:lnSpc>
                <a:spcPct val="100000"/>
              </a:lnSpc>
              <a:spcBef>
                <a:spcPts val="745"/>
              </a:spcBef>
            </a:pPr>
            <a:r>
              <a:rPr sz="2000" b="1" dirty="0">
                <a:solidFill>
                  <a:srgbClr val="3E3E3E"/>
                </a:solidFill>
                <a:latin typeface="Times New Roman" panose="02020603050405020304" pitchFamily="18" charset="0"/>
                <a:cs typeface="Times New Roman" panose="02020603050405020304" pitchFamily="18" charset="0"/>
              </a:rPr>
              <a:t>Defining</a:t>
            </a:r>
            <a:r>
              <a:rPr sz="2000" b="1" spc="-55" dirty="0">
                <a:solidFill>
                  <a:srgbClr val="3E3E3E"/>
                </a:solidFill>
                <a:latin typeface="Times New Roman" panose="02020603050405020304" pitchFamily="18" charset="0"/>
                <a:cs typeface="Times New Roman" panose="02020603050405020304" pitchFamily="18" charset="0"/>
              </a:rPr>
              <a:t> </a:t>
            </a:r>
            <a:r>
              <a:rPr sz="2000" b="1" dirty="0">
                <a:solidFill>
                  <a:srgbClr val="3E3E3E"/>
                </a:solidFill>
                <a:latin typeface="Times New Roman" panose="02020603050405020304" pitchFamily="18" charset="0"/>
                <a:cs typeface="Times New Roman" panose="02020603050405020304" pitchFamily="18" charset="0"/>
              </a:rPr>
              <a:t>the</a:t>
            </a:r>
            <a:r>
              <a:rPr sz="2000" b="1" spc="-10" dirty="0">
                <a:solidFill>
                  <a:srgbClr val="3E3E3E"/>
                </a:solidFill>
                <a:latin typeface="Times New Roman" panose="02020603050405020304" pitchFamily="18" charset="0"/>
                <a:cs typeface="Times New Roman" panose="02020603050405020304" pitchFamily="18" charset="0"/>
              </a:rPr>
              <a:t> Layout</a:t>
            </a:r>
            <a:endParaRPr sz="2000" dirty="0">
              <a:latin typeface="Times New Roman" panose="02020603050405020304" pitchFamily="18" charset="0"/>
              <a:cs typeface="Times New Roman" panose="02020603050405020304" pitchFamily="18" charset="0"/>
            </a:endParaRPr>
          </a:p>
          <a:p>
            <a:pPr marL="205740" marR="2955925">
              <a:lnSpc>
                <a:spcPct val="90100"/>
              </a:lnSpc>
              <a:spcBef>
                <a:spcPts val="1015"/>
              </a:spcBef>
            </a:pPr>
            <a:r>
              <a:rPr sz="2000" dirty="0">
                <a:solidFill>
                  <a:srgbClr val="3E3E3E"/>
                </a:solidFill>
                <a:latin typeface="Times New Roman" panose="02020603050405020304" pitchFamily="18" charset="0"/>
                <a:cs typeface="Times New Roman" panose="02020603050405020304" pitchFamily="18" charset="0"/>
              </a:rPr>
              <a:t>Utilizing</a:t>
            </a:r>
            <a:r>
              <a:rPr sz="2000" spc="-4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the</a:t>
            </a:r>
            <a:r>
              <a:rPr sz="2000" spc="-6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grid</a:t>
            </a:r>
            <a:r>
              <a:rPr sz="2000" spc="-35"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system,</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this</a:t>
            </a:r>
            <a:r>
              <a:rPr sz="2000" spc="-5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section</a:t>
            </a:r>
            <a:r>
              <a:rPr sz="2000" spc="-3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outlines</a:t>
            </a:r>
            <a:r>
              <a:rPr sz="2000" spc="-4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how</a:t>
            </a:r>
            <a:r>
              <a:rPr sz="2000" spc="-5" dirty="0">
                <a:solidFill>
                  <a:srgbClr val="3E3E3E"/>
                </a:solidFill>
                <a:latin typeface="Times New Roman" panose="02020603050405020304" pitchFamily="18" charset="0"/>
                <a:cs typeface="Times New Roman" panose="02020603050405020304" pitchFamily="18" charset="0"/>
              </a:rPr>
              <a:t> </a:t>
            </a:r>
            <a:r>
              <a:rPr sz="2000" spc="-25" dirty="0">
                <a:solidFill>
                  <a:srgbClr val="3E3E3E"/>
                </a:solidFill>
                <a:latin typeface="Times New Roman" panose="02020603050405020304" pitchFamily="18" charset="0"/>
                <a:cs typeface="Times New Roman" panose="02020603050405020304" pitchFamily="18" charset="0"/>
              </a:rPr>
              <a:t>to </a:t>
            </a:r>
            <a:r>
              <a:rPr sz="2000" spc="-10" dirty="0">
                <a:solidFill>
                  <a:srgbClr val="3E3E3E"/>
                </a:solidFill>
                <a:latin typeface="Times New Roman" panose="02020603050405020304" pitchFamily="18" charset="0"/>
                <a:cs typeface="Times New Roman" panose="02020603050405020304" pitchFamily="18" charset="0"/>
              </a:rPr>
              <a:t>effectively</a:t>
            </a:r>
            <a:r>
              <a:rPr sz="2000" spc="-4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place</a:t>
            </a:r>
            <a:r>
              <a:rPr sz="2000" spc="-5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buttons</a:t>
            </a:r>
            <a:r>
              <a:rPr sz="2000" spc="-4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and</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the</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display</a:t>
            </a:r>
            <a:r>
              <a:rPr sz="2000" spc="-6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for</a:t>
            </a:r>
            <a:r>
              <a:rPr sz="2000" spc="-2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optimal</a:t>
            </a:r>
            <a:r>
              <a:rPr sz="2000" spc="-40" dirty="0">
                <a:solidFill>
                  <a:srgbClr val="3E3E3E"/>
                </a:solidFill>
                <a:latin typeface="Times New Roman" panose="02020603050405020304" pitchFamily="18" charset="0"/>
                <a:cs typeface="Times New Roman" panose="02020603050405020304" pitchFamily="18" charset="0"/>
              </a:rPr>
              <a:t> </a:t>
            </a:r>
            <a:r>
              <a:rPr sz="2000" spc="-20" dirty="0">
                <a:solidFill>
                  <a:srgbClr val="3E3E3E"/>
                </a:solidFill>
                <a:latin typeface="Times New Roman" panose="02020603050405020304" pitchFamily="18" charset="0"/>
                <a:cs typeface="Times New Roman" panose="02020603050405020304" pitchFamily="18" charset="0"/>
              </a:rPr>
              <a:t>user </a:t>
            </a:r>
            <a:r>
              <a:rPr sz="2000" spc="-10" dirty="0">
                <a:solidFill>
                  <a:srgbClr val="3E3E3E"/>
                </a:solidFill>
                <a:latin typeface="Times New Roman" panose="02020603050405020304" pitchFamily="18" charset="0"/>
                <a:cs typeface="Times New Roman" panose="02020603050405020304" pitchFamily="18" charset="0"/>
              </a:rPr>
              <a:t>interaction.</a:t>
            </a:r>
            <a:endParaRPr sz="2000" dirty="0">
              <a:latin typeface="Times New Roman" panose="02020603050405020304" pitchFamily="18" charset="0"/>
              <a:cs typeface="Times New Roman" panose="02020603050405020304" pitchFamily="18" charset="0"/>
            </a:endParaRPr>
          </a:p>
          <a:p>
            <a:pPr marL="205740">
              <a:lnSpc>
                <a:spcPct val="100000"/>
              </a:lnSpc>
              <a:spcBef>
                <a:spcPts val="770"/>
              </a:spcBef>
            </a:pPr>
            <a:r>
              <a:rPr sz="2000" b="1" dirty="0">
                <a:solidFill>
                  <a:srgbClr val="3E3E3E"/>
                </a:solidFill>
                <a:latin typeface="Times New Roman" panose="02020603050405020304" pitchFamily="18" charset="0"/>
                <a:cs typeface="Times New Roman" panose="02020603050405020304" pitchFamily="18" charset="0"/>
              </a:rPr>
              <a:t>Button</a:t>
            </a:r>
            <a:r>
              <a:rPr sz="2000" b="1" spc="-90" dirty="0">
                <a:solidFill>
                  <a:srgbClr val="3E3E3E"/>
                </a:solidFill>
                <a:latin typeface="Times New Roman" panose="02020603050405020304" pitchFamily="18" charset="0"/>
                <a:cs typeface="Times New Roman" panose="02020603050405020304" pitchFamily="18" charset="0"/>
              </a:rPr>
              <a:t> </a:t>
            </a:r>
            <a:r>
              <a:rPr sz="2000" b="1" spc="-10" dirty="0">
                <a:solidFill>
                  <a:srgbClr val="3E3E3E"/>
                </a:solidFill>
                <a:latin typeface="Times New Roman" panose="02020603050405020304" pitchFamily="18" charset="0"/>
                <a:cs typeface="Times New Roman" panose="02020603050405020304" pitchFamily="18" charset="0"/>
              </a:rPr>
              <a:t>Configuration</a:t>
            </a:r>
            <a:endParaRPr sz="2000" dirty="0">
              <a:latin typeface="Times New Roman" panose="02020603050405020304" pitchFamily="18" charset="0"/>
              <a:cs typeface="Times New Roman" panose="02020603050405020304" pitchFamily="18" charset="0"/>
            </a:endParaRPr>
          </a:p>
          <a:p>
            <a:pPr marL="205740">
              <a:lnSpc>
                <a:spcPct val="100000"/>
              </a:lnSpc>
              <a:spcBef>
                <a:spcPts val="825"/>
              </a:spcBef>
            </a:pPr>
            <a:r>
              <a:rPr sz="2000" dirty="0">
                <a:solidFill>
                  <a:srgbClr val="3E3E3E"/>
                </a:solidFill>
                <a:latin typeface="Times New Roman" panose="02020603050405020304" pitchFamily="18" charset="0"/>
                <a:cs typeface="Times New Roman" panose="02020603050405020304" pitchFamily="18" charset="0"/>
              </a:rPr>
              <a:t>Buttons</a:t>
            </a:r>
            <a:r>
              <a:rPr sz="2000" spc="-4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are</a:t>
            </a:r>
            <a:r>
              <a:rPr sz="2000" spc="-40"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created</a:t>
            </a:r>
            <a:r>
              <a:rPr sz="2000" spc="-5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with</a:t>
            </a:r>
            <a:r>
              <a:rPr sz="2000" spc="-5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specific</a:t>
            </a:r>
            <a:r>
              <a:rPr sz="2000" spc="-55"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commands</a:t>
            </a:r>
            <a:endParaRPr sz="2000" dirty="0">
              <a:latin typeface="Times New Roman" panose="02020603050405020304" pitchFamily="18" charset="0"/>
              <a:cs typeface="Times New Roman" panose="02020603050405020304" pitchFamily="18" charset="0"/>
            </a:endParaRPr>
          </a:p>
          <a:p>
            <a:pPr marL="205740">
              <a:lnSpc>
                <a:spcPct val="100000"/>
              </a:lnSpc>
              <a:spcBef>
                <a:spcPts val="760"/>
              </a:spcBef>
            </a:pPr>
            <a:r>
              <a:rPr sz="2000" b="1" dirty="0">
                <a:solidFill>
                  <a:srgbClr val="3E3E3E"/>
                </a:solidFill>
                <a:latin typeface="Times New Roman" panose="02020603050405020304" pitchFamily="18" charset="0"/>
                <a:cs typeface="Times New Roman" panose="02020603050405020304" pitchFamily="18" charset="0"/>
              </a:rPr>
              <a:t>Creating</a:t>
            </a:r>
            <a:r>
              <a:rPr sz="2000" b="1" spc="-50" dirty="0">
                <a:solidFill>
                  <a:srgbClr val="3E3E3E"/>
                </a:solidFill>
                <a:latin typeface="Times New Roman" panose="02020603050405020304" pitchFamily="18" charset="0"/>
                <a:cs typeface="Times New Roman" panose="02020603050405020304" pitchFamily="18" charset="0"/>
              </a:rPr>
              <a:t> </a:t>
            </a:r>
            <a:r>
              <a:rPr sz="2000" b="1" dirty="0">
                <a:solidFill>
                  <a:srgbClr val="3E3E3E"/>
                </a:solidFill>
                <a:latin typeface="Times New Roman" panose="02020603050405020304" pitchFamily="18" charset="0"/>
                <a:cs typeface="Times New Roman" panose="02020603050405020304" pitchFamily="18" charset="0"/>
              </a:rPr>
              <a:t>the</a:t>
            </a:r>
            <a:r>
              <a:rPr sz="2000" b="1" spc="-25" dirty="0">
                <a:solidFill>
                  <a:srgbClr val="3E3E3E"/>
                </a:solidFill>
                <a:latin typeface="Times New Roman" panose="02020603050405020304" pitchFamily="18" charset="0"/>
                <a:cs typeface="Times New Roman" panose="02020603050405020304" pitchFamily="18" charset="0"/>
              </a:rPr>
              <a:t> </a:t>
            </a:r>
            <a:r>
              <a:rPr sz="2000" b="1" dirty="0">
                <a:solidFill>
                  <a:srgbClr val="3E3E3E"/>
                </a:solidFill>
                <a:latin typeface="Times New Roman" panose="02020603050405020304" pitchFamily="18" charset="0"/>
                <a:cs typeface="Times New Roman" panose="02020603050405020304" pitchFamily="18" charset="0"/>
              </a:rPr>
              <a:t>Main</a:t>
            </a:r>
            <a:r>
              <a:rPr sz="2000" b="1" spc="-20" dirty="0">
                <a:solidFill>
                  <a:srgbClr val="3E3E3E"/>
                </a:solidFill>
                <a:latin typeface="Times New Roman" panose="02020603050405020304" pitchFamily="18" charset="0"/>
                <a:cs typeface="Times New Roman" panose="02020603050405020304" pitchFamily="18" charset="0"/>
              </a:rPr>
              <a:t> </a:t>
            </a:r>
            <a:r>
              <a:rPr sz="2000" b="1" spc="-10" dirty="0">
                <a:solidFill>
                  <a:srgbClr val="3E3E3E"/>
                </a:solidFill>
                <a:latin typeface="Times New Roman" panose="02020603050405020304" pitchFamily="18" charset="0"/>
                <a:cs typeface="Times New Roman" panose="02020603050405020304" pitchFamily="18" charset="0"/>
              </a:rPr>
              <a:t>Window</a:t>
            </a:r>
            <a:endParaRPr sz="2000" dirty="0">
              <a:latin typeface="Times New Roman" panose="02020603050405020304" pitchFamily="18" charset="0"/>
              <a:cs typeface="Times New Roman" panose="02020603050405020304" pitchFamily="18" charset="0"/>
            </a:endParaRPr>
          </a:p>
          <a:p>
            <a:pPr marL="205740">
              <a:lnSpc>
                <a:spcPts val="1825"/>
              </a:lnSpc>
              <a:spcBef>
                <a:spcPts val="825"/>
              </a:spcBef>
            </a:pPr>
            <a:r>
              <a:rPr sz="2000" dirty="0">
                <a:solidFill>
                  <a:srgbClr val="3E3E3E"/>
                </a:solidFill>
                <a:latin typeface="Times New Roman" panose="02020603050405020304" pitchFamily="18" charset="0"/>
                <a:cs typeface="Times New Roman" panose="02020603050405020304" pitchFamily="18" charset="0"/>
              </a:rPr>
              <a:t>This</a:t>
            </a:r>
            <a:r>
              <a:rPr sz="2000" spc="-30"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component</a:t>
            </a:r>
            <a:r>
              <a:rPr sz="2000" spc="10"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establishes</a:t>
            </a:r>
            <a:r>
              <a:rPr sz="2000" spc="-3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the</a:t>
            </a:r>
            <a:r>
              <a:rPr sz="2000" spc="-2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main</a:t>
            </a:r>
            <a:r>
              <a:rPr sz="2000" spc="-3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application</a:t>
            </a:r>
            <a:r>
              <a:rPr sz="2000" spc="-40" dirty="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window,</a:t>
            </a:r>
            <a:endParaRPr sz="2000" dirty="0">
              <a:latin typeface="Times New Roman" panose="02020603050405020304" pitchFamily="18" charset="0"/>
              <a:cs typeface="Times New Roman" panose="02020603050405020304" pitchFamily="18" charset="0"/>
            </a:endParaRPr>
          </a:p>
          <a:p>
            <a:pPr marL="205740">
              <a:lnSpc>
                <a:spcPts val="1825"/>
              </a:lnSpc>
            </a:pPr>
            <a:r>
              <a:rPr sz="2000" dirty="0">
                <a:solidFill>
                  <a:srgbClr val="3E3E3E"/>
                </a:solidFill>
                <a:latin typeface="Times New Roman" panose="02020603050405020304" pitchFamily="18" charset="0"/>
                <a:cs typeface="Times New Roman" panose="02020603050405020304" pitchFamily="18" charset="0"/>
              </a:rPr>
              <a:t>setting</a:t>
            </a:r>
            <a:r>
              <a:rPr sz="2000" spc="-2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its</a:t>
            </a:r>
            <a:r>
              <a:rPr sz="2000" spc="-20"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title</a:t>
            </a:r>
            <a:r>
              <a:rPr sz="2000" spc="-35" dirty="0">
                <a:solidFill>
                  <a:srgbClr val="3E3E3E"/>
                </a:solidFill>
                <a:latin typeface="Times New Roman" panose="02020603050405020304" pitchFamily="18" charset="0"/>
                <a:cs typeface="Times New Roman" panose="02020603050405020304" pitchFamily="18" charset="0"/>
              </a:rPr>
              <a:t> </a:t>
            </a:r>
            <a:r>
              <a:rPr sz="2000" dirty="0">
                <a:solidFill>
                  <a:srgbClr val="3E3E3E"/>
                </a:solidFill>
                <a:latin typeface="Times New Roman" panose="02020603050405020304" pitchFamily="18" charset="0"/>
                <a:cs typeface="Times New Roman" panose="02020603050405020304" pitchFamily="18" charset="0"/>
              </a:rPr>
              <a:t>to</a:t>
            </a:r>
            <a:r>
              <a:rPr sz="2000" spc="-20" dirty="0">
                <a:solidFill>
                  <a:srgbClr val="3E3E3E"/>
                </a:solidFill>
                <a:latin typeface="Times New Roman" panose="02020603050405020304" pitchFamily="18" charset="0"/>
                <a:cs typeface="Times New Roman" panose="02020603050405020304" pitchFamily="18" charset="0"/>
              </a:rPr>
              <a:t> </a:t>
            </a:r>
            <a:r>
              <a:rPr sz="2000" spc="-10" dirty="0" smtClean="0">
                <a:solidFill>
                  <a:srgbClr val="3E3E3E"/>
                </a:solidFill>
                <a:latin typeface="Times New Roman" panose="02020603050405020304" pitchFamily="18" charset="0"/>
                <a:cs typeface="Times New Roman" panose="02020603050405020304" pitchFamily="18" charset="0"/>
              </a:rPr>
              <a:t>'</a:t>
            </a:r>
            <a:r>
              <a:rPr lang="en-US" sz="2000" spc="-10" dirty="0" err="1" smtClean="0">
                <a:solidFill>
                  <a:srgbClr val="3E3E3E"/>
                </a:solidFill>
                <a:latin typeface="Times New Roman" panose="02020603050405020304" pitchFamily="18" charset="0"/>
                <a:cs typeface="Times New Roman" panose="02020603050405020304" pitchFamily="18" charset="0"/>
              </a:rPr>
              <a:t>Nexthikes</a:t>
            </a:r>
            <a:r>
              <a:rPr lang="en-US" sz="2000" spc="-10" dirty="0" smtClean="0">
                <a:solidFill>
                  <a:srgbClr val="3E3E3E"/>
                </a:solidFill>
                <a:latin typeface="Times New Roman" panose="02020603050405020304" pitchFamily="18" charset="0"/>
                <a:cs typeface="Times New Roman" panose="02020603050405020304" pitchFamily="18" charset="0"/>
              </a:rPr>
              <a:t> </a:t>
            </a:r>
            <a:r>
              <a:rPr sz="2000" spc="-10" dirty="0" smtClean="0">
                <a:solidFill>
                  <a:srgbClr val="3E3E3E"/>
                </a:solidFill>
                <a:latin typeface="Times New Roman" panose="02020603050405020304" pitchFamily="18" charset="0"/>
                <a:cs typeface="Times New Roman" panose="02020603050405020304" pitchFamily="18" charset="0"/>
              </a:rPr>
              <a:t>Scientific</a:t>
            </a:r>
            <a:r>
              <a:rPr sz="2000" spc="-35" dirty="0" smtClean="0">
                <a:solidFill>
                  <a:srgbClr val="3E3E3E"/>
                </a:solidFill>
                <a:latin typeface="Times New Roman" panose="02020603050405020304" pitchFamily="18" charset="0"/>
                <a:cs typeface="Times New Roman" panose="02020603050405020304" pitchFamily="18" charset="0"/>
              </a:rPr>
              <a:t> </a:t>
            </a:r>
            <a:r>
              <a:rPr sz="2000" spc="-10" dirty="0">
                <a:solidFill>
                  <a:srgbClr val="3E3E3E"/>
                </a:solidFill>
                <a:latin typeface="Times New Roman" panose="02020603050405020304" pitchFamily="18" charset="0"/>
                <a:cs typeface="Times New Roman" panose="02020603050405020304" pitchFamily="18" charset="0"/>
              </a:rPr>
              <a:t>Calculator'.</a:t>
            </a:r>
            <a:endParaRPr sz="2000" dirty="0">
              <a:latin typeface="Times New Roman" panose="02020603050405020304" pitchFamily="18" charset="0"/>
              <a:cs typeface="Times New Roman" panose="02020603050405020304" pitchFamily="18" charset="0"/>
            </a:endParaRPr>
          </a:p>
          <a:p>
            <a:pPr marL="205740">
              <a:lnSpc>
                <a:spcPct val="100000"/>
              </a:lnSpc>
              <a:spcBef>
                <a:spcPts val="770"/>
              </a:spcBef>
            </a:pPr>
            <a:r>
              <a:rPr sz="2000" b="1" dirty="0">
                <a:solidFill>
                  <a:srgbClr val="3E3E3E"/>
                </a:solidFill>
                <a:latin typeface="Times New Roman" panose="02020603050405020304" pitchFamily="18" charset="0"/>
                <a:cs typeface="Times New Roman" panose="02020603050405020304" pitchFamily="18" charset="0"/>
              </a:rPr>
              <a:t>Entry</a:t>
            </a:r>
            <a:r>
              <a:rPr sz="2000" b="1" spc="-20" dirty="0">
                <a:solidFill>
                  <a:srgbClr val="3E3E3E"/>
                </a:solidFill>
                <a:latin typeface="Times New Roman" panose="02020603050405020304" pitchFamily="18" charset="0"/>
                <a:cs typeface="Times New Roman" panose="02020603050405020304" pitchFamily="18" charset="0"/>
              </a:rPr>
              <a:t> </a:t>
            </a:r>
            <a:r>
              <a:rPr sz="2000" b="1" spc="-10" dirty="0">
                <a:solidFill>
                  <a:srgbClr val="3E3E3E"/>
                </a:solidFill>
                <a:latin typeface="Times New Roman" panose="02020603050405020304" pitchFamily="18" charset="0"/>
                <a:cs typeface="Times New Roman" panose="02020603050405020304" pitchFamily="18" charset="0"/>
              </a:rPr>
              <a:t>Display</a:t>
            </a:r>
            <a:endParaRPr sz="2000" dirty="0">
              <a:latin typeface="Times New Roman" panose="02020603050405020304" pitchFamily="18" charset="0"/>
              <a:cs typeface="Times New Roman" panose="02020603050405020304" pitchFamily="18" charset="0"/>
            </a:endParaRPr>
          </a:p>
          <a:p>
            <a:pPr marL="205740" marR="2845435">
              <a:lnSpc>
                <a:spcPts val="1730"/>
              </a:lnSpc>
              <a:spcBef>
                <a:spcPts val="1040"/>
              </a:spcBef>
            </a:pPr>
            <a:r>
              <a:rPr sz="2000" dirty="0" smtClean="0">
                <a:solidFill>
                  <a:srgbClr val="3E3E3E"/>
                </a:solidFill>
                <a:latin typeface="Times New Roman" panose="02020603050405020304" pitchFamily="18" charset="0"/>
                <a:cs typeface="Times New Roman" panose="02020603050405020304" pitchFamily="18" charset="0"/>
              </a:rPr>
              <a:t>The</a:t>
            </a:r>
            <a:r>
              <a:rPr sz="2000" spc="-4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entry</a:t>
            </a:r>
            <a:r>
              <a:rPr sz="2000" spc="-3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widget</a:t>
            </a:r>
            <a:r>
              <a:rPr sz="2000" spc="-30"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serves</a:t>
            </a:r>
            <a:r>
              <a:rPr sz="2000" spc="-1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as</a:t>
            </a:r>
            <a:r>
              <a:rPr sz="2000" spc="-5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the</a:t>
            </a:r>
            <a:r>
              <a:rPr sz="2000" spc="-3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display</a:t>
            </a:r>
            <a:r>
              <a:rPr sz="2000" spc="-65"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area</a:t>
            </a:r>
            <a:r>
              <a:rPr sz="2000" spc="-30"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for</a:t>
            </a:r>
            <a:r>
              <a:rPr sz="2000" spc="-40" dirty="0" smtClean="0">
                <a:solidFill>
                  <a:srgbClr val="3E3E3E"/>
                </a:solidFill>
                <a:latin typeface="Times New Roman" panose="02020603050405020304" pitchFamily="18" charset="0"/>
                <a:cs typeface="Times New Roman" panose="02020603050405020304" pitchFamily="18" charset="0"/>
              </a:rPr>
              <a:t> </a:t>
            </a:r>
            <a:r>
              <a:rPr sz="2000" dirty="0" smtClean="0">
                <a:solidFill>
                  <a:srgbClr val="3E3E3E"/>
                </a:solidFill>
                <a:latin typeface="Times New Roman" panose="02020603050405020304" pitchFamily="18" charset="0"/>
                <a:cs typeface="Times New Roman" panose="02020603050405020304" pitchFamily="18" charset="0"/>
              </a:rPr>
              <a:t>user</a:t>
            </a:r>
            <a:r>
              <a:rPr sz="2000" spc="-25" dirty="0" smtClean="0">
                <a:solidFill>
                  <a:srgbClr val="3E3E3E"/>
                </a:solidFill>
                <a:latin typeface="Times New Roman" panose="02020603050405020304" pitchFamily="18" charset="0"/>
                <a:cs typeface="Times New Roman" panose="02020603050405020304" pitchFamily="18" charset="0"/>
              </a:rPr>
              <a:t> </a:t>
            </a:r>
            <a:r>
              <a:rPr sz="2000" spc="-10" dirty="0" smtClean="0">
                <a:solidFill>
                  <a:srgbClr val="3E3E3E"/>
                </a:solidFill>
                <a:latin typeface="Times New Roman" panose="02020603050405020304" pitchFamily="18" charset="0"/>
                <a:cs typeface="Times New Roman" panose="02020603050405020304" pitchFamily="18" charset="0"/>
              </a:rPr>
              <a:t>inputs </a:t>
            </a:r>
            <a:r>
              <a:rPr sz="2000" dirty="0" smtClean="0">
                <a:solidFill>
                  <a:srgbClr val="3E3E3E"/>
                </a:solidFill>
                <a:latin typeface="Times New Roman" panose="02020603050405020304" pitchFamily="18" charset="0"/>
                <a:cs typeface="Times New Roman" panose="02020603050405020304" pitchFamily="18" charset="0"/>
              </a:rPr>
              <a:t>and</a:t>
            </a:r>
            <a:r>
              <a:rPr sz="2000" spc="-20" dirty="0" smtClean="0">
                <a:solidFill>
                  <a:srgbClr val="3E3E3E"/>
                </a:solidFill>
                <a:latin typeface="Times New Roman" panose="02020603050405020304" pitchFamily="18" charset="0"/>
                <a:cs typeface="Times New Roman" panose="02020603050405020304" pitchFamily="18" charset="0"/>
              </a:rPr>
              <a:t> </a:t>
            </a:r>
            <a:r>
              <a:rPr sz="2000" spc="-10" dirty="0" smtClean="0">
                <a:solidFill>
                  <a:srgbClr val="3E3E3E"/>
                </a:solidFill>
                <a:latin typeface="Times New Roman" panose="02020603050405020304" pitchFamily="18" charset="0"/>
                <a:cs typeface="Times New Roman" panose="02020603050405020304" pitchFamily="18" charset="0"/>
              </a:rPr>
              <a:t>results</a:t>
            </a:r>
            <a:endParaRPr lang="en-US" sz="2000" spc="-10" dirty="0" smtClean="0">
              <a:solidFill>
                <a:srgbClr val="3E3E3E"/>
              </a:solidFill>
              <a:latin typeface="Times New Roman" panose="02020603050405020304" pitchFamily="18" charset="0"/>
              <a:cs typeface="Times New Roman" panose="02020603050405020304" pitchFamily="18" charset="0"/>
            </a:endParaRPr>
          </a:p>
          <a:p>
            <a:pPr marL="205740" marR="2845435">
              <a:lnSpc>
                <a:spcPts val="1730"/>
              </a:lnSpc>
              <a:spcBef>
                <a:spcPts val="1040"/>
              </a:spcBef>
            </a:pPr>
            <a:r>
              <a:rPr lang="en-US" sz="1200" spc="-10" dirty="0" err="1" smtClean="0">
                <a:solidFill>
                  <a:schemeClr val="bg1">
                    <a:lumMod val="50000"/>
                  </a:schemeClr>
                </a:solidFill>
                <a:latin typeface="Times New Roman" panose="02020603050405020304" pitchFamily="18" charset="0"/>
                <a:cs typeface="Times New Roman" panose="02020603050405020304" pitchFamily="18" charset="0"/>
              </a:rPr>
              <a:t>Nexthikes</a:t>
            </a:r>
            <a:r>
              <a:rPr lang="en-US" sz="1200" spc="-10" dirty="0" smtClean="0">
                <a:solidFill>
                  <a:schemeClr val="bg1">
                    <a:lumMod val="50000"/>
                  </a:schemeClr>
                </a:solidFill>
                <a:latin typeface="Times New Roman" panose="02020603050405020304" pitchFamily="18" charset="0"/>
                <a:cs typeface="Times New Roman" panose="02020603050405020304" pitchFamily="18" charset="0"/>
              </a:rPr>
              <a:t> IT Solutions</a:t>
            </a:r>
            <a:endParaRPr sz="1200" dirty="0">
              <a:solidFill>
                <a:schemeClr val="bg1">
                  <a:lumMod val="50000"/>
                </a:schemeClr>
              </a:solidFill>
              <a:latin typeface="Carlito"/>
              <a:cs typeface="Carlito"/>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839467" y="0"/>
            <a:ext cx="10353040" cy="6854190"/>
            <a:chOff x="1839467" y="0"/>
            <a:chExt cx="10353040" cy="6854190"/>
          </a:xfrm>
        </p:grpSpPr>
        <p:sp>
          <p:nvSpPr>
            <p:cNvPr id="3" name="object 3"/>
            <p:cNvSpPr/>
            <p:nvPr/>
          </p:nvSpPr>
          <p:spPr>
            <a:xfrm>
              <a:off x="1839467" y="0"/>
              <a:ext cx="10353040" cy="5638800"/>
            </a:xfrm>
            <a:custGeom>
              <a:avLst/>
              <a:gdLst/>
              <a:ahLst/>
              <a:cxnLst/>
              <a:rect l="l" t="t" r="r" b="b"/>
              <a:pathLst>
                <a:path w="10353040" h="5638800">
                  <a:moveTo>
                    <a:pt x="10352532" y="0"/>
                  </a:moveTo>
                  <a:lnTo>
                    <a:pt x="0" y="0"/>
                  </a:lnTo>
                  <a:lnTo>
                    <a:pt x="10352532" y="5638800"/>
                  </a:lnTo>
                  <a:lnTo>
                    <a:pt x="10352532" y="0"/>
                  </a:lnTo>
                  <a:close/>
                </a:path>
              </a:pathLst>
            </a:custGeom>
            <a:solidFill>
              <a:srgbClr val="F1F1F1"/>
            </a:solidFill>
          </p:spPr>
          <p:txBody>
            <a:bodyPr wrap="square" lIns="0" tIns="0" rIns="0" bIns="0" rtlCol="0"/>
            <a:lstStyle/>
            <a:p>
              <a:endParaRPr/>
            </a:p>
          </p:txBody>
        </p:sp>
        <p:sp>
          <p:nvSpPr>
            <p:cNvPr id="4" name="object 4"/>
            <p:cNvSpPr/>
            <p:nvPr/>
          </p:nvSpPr>
          <p:spPr>
            <a:xfrm>
              <a:off x="2977895" y="0"/>
              <a:ext cx="4121150" cy="1308100"/>
            </a:xfrm>
            <a:custGeom>
              <a:avLst/>
              <a:gdLst/>
              <a:ahLst/>
              <a:cxnLst/>
              <a:rect l="l" t="t" r="r" b="b"/>
              <a:pathLst>
                <a:path w="4121150" h="1308100">
                  <a:moveTo>
                    <a:pt x="1683766" y="0"/>
                  </a:moveTo>
                  <a:lnTo>
                    <a:pt x="0" y="0"/>
                  </a:lnTo>
                  <a:lnTo>
                    <a:pt x="2437130" y="1307591"/>
                  </a:lnTo>
                  <a:lnTo>
                    <a:pt x="4120896" y="1307591"/>
                  </a:lnTo>
                  <a:lnTo>
                    <a:pt x="1683766" y="0"/>
                  </a:lnTo>
                  <a:close/>
                </a:path>
              </a:pathLst>
            </a:custGeom>
            <a:solidFill>
              <a:srgbClr val="00184B"/>
            </a:solidFill>
          </p:spPr>
          <p:txBody>
            <a:bodyPr wrap="square" lIns="0" tIns="0" rIns="0" bIns="0" rtlCol="0"/>
            <a:lstStyle/>
            <a:p>
              <a:endParaRPr/>
            </a:p>
          </p:txBody>
        </p:sp>
        <p:sp>
          <p:nvSpPr>
            <p:cNvPr id="5" name="object 5"/>
            <p:cNvSpPr/>
            <p:nvPr/>
          </p:nvSpPr>
          <p:spPr>
            <a:xfrm>
              <a:off x="6374891" y="5047488"/>
              <a:ext cx="1524635" cy="1803400"/>
            </a:xfrm>
            <a:custGeom>
              <a:avLst/>
              <a:gdLst/>
              <a:ahLst/>
              <a:cxnLst/>
              <a:rect l="l" t="t" r="r" b="b"/>
              <a:pathLst>
                <a:path w="1524634" h="1803400">
                  <a:moveTo>
                    <a:pt x="0" y="1803400"/>
                  </a:moveTo>
                  <a:lnTo>
                    <a:pt x="1524635" y="0"/>
                  </a:lnTo>
                </a:path>
              </a:pathLst>
            </a:custGeom>
            <a:ln w="6350">
              <a:solidFill>
                <a:srgbClr val="EAB100"/>
              </a:solidFill>
            </a:ln>
          </p:spPr>
          <p:txBody>
            <a:bodyPr wrap="square" lIns="0" tIns="0" rIns="0" bIns="0" rtlCol="0"/>
            <a:lstStyle/>
            <a:p>
              <a:endParaRPr/>
            </a:p>
          </p:txBody>
        </p:sp>
      </p:grpSp>
      <p:sp>
        <p:nvSpPr>
          <p:cNvPr id="6" name="object 6"/>
          <p:cNvSpPr txBox="1"/>
          <p:nvPr/>
        </p:nvSpPr>
        <p:spPr>
          <a:xfrm>
            <a:off x="609804" y="2339564"/>
            <a:ext cx="11582196" cy="3701013"/>
          </a:xfrm>
          <a:prstGeom prst="rect">
            <a:avLst/>
          </a:prstGeom>
        </p:spPr>
        <p:txBody>
          <a:bodyPr vert="horz" wrap="square" lIns="0" tIns="104140" rIns="0" bIns="0" rtlCol="0">
            <a:spAutoFit/>
          </a:bodyPr>
          <a:lstStyle/>
          <a:p>
            <a:pPr marL="240029" indent="-227329">
              <a:lnSpc>
                <a:spcPct val="100000"/>
              </a:lnSpc>
              <a:spcBef>
                <a:spcPts val="820"/>
              </a:spcBef>
              <a:buClr>
                <a:srgbClr val="EAB100"/>
              </a:buClr>
              <a:buFont typeface="Arial"/>
              <a:buChar char="•"/>
              <a:tabLst>
                <a:tab pos="240029" algn="l"/>
              </a:tabLst>
            </a:pPr>
            <a:r>
              <a:rPr sz="2400" b="1" spc="-10" dirty="0" err="1" smtClean="0">
                <a:solidFill>
                  <a:schemeClr val="tx2"/>
                </a:solidFill>
                <a:latin typeface="Times New Roman" panose="02020603050405020304" pitchFamily="18" charset="0"/>
                <a:cs typeface="Times New Roman" panose="02020603050405020304" pitchFamily="18" charset="0"/>
              </a:rPr>
              <a:t>GeeksforGeeks</a:t>
            </a:r>
            <a:r>
              <a:rPr lang="en-US" sz="2400" spc="-10" dirty="0" smtClean="0">
                <a:solidFill>
                  <a:schemeClr val="tx2"/>
                </a:solidFill>
                <a:latin typeface="Times New Roman" panose="02020603050405020304" pitchFamily="18" charset="0"/>
                <a:cs typeface="Times New Roman" panose="02020603050405020304" pitchFamily="18" charset="0"/>
              </a:rPr>
              <a:t> </a:t>
            </a:r>
          </a:p>
          <a:p>
            <a:pPr marL="12700">
              <a:lnSpc>
                <a:spcPct val="100000"/>
              </a:lnSpc>
              <a:spcBef>
                <a:spcPts val="820"/>
              </a:spcBef>
              <a:buClr>
                <a:srgbClr val="EAB100"/>
              </a:buClr>
              <a:tabLst>
                <a:tab pos="240029" algn="l"/>
              </a:tabLst>
            </a:pPr>
            <a:r>
              <a:rPr lang="en-US" sz="2400" spc="-10" dirty="0">
                <a:solidFill>
                  <a:srgbClr val="3E3E3E"/>
                </a:solidFill>
                <a:latin typeface="Carlito"/>
                <a:cs typeface="Carlito"/>
              </a:rPr>
              <a:t> </a:t>
            </a:r>
            <a:r>
              <a:rPr lang="en-US" sz="2400" spc="-10" dirty="0" smtClean="0">
                <a:solidFill>
                  <a:srgbClr val="3E3E3E"/>
                </a:solidFill>
                <a:latin typeface="Carlito"/>
                <a:cs typeface="Carlito"/>
              </a:rPr>
              <a:t>  https://www.geeksforgeeks.org/python-dynamic-gui-calculator-using-tkinter-module/</a:t>
            </a:r>
            <a:endParaRPr sz="2400" dirty="0">
              <a:latin typeface="Carlito"/>
              <a:cs typeface="Carlito"/>
            </a:endParaRPr>
          </a:p>
          <a:p>
            <a:pPr marL="240029" indent="-227329">
              <a:lnSpc>
                <a:spcPct val="100000"/>
              </a:lnSpc>
              <a:spcBef>
                <a:spcPts val="720"/>
              </a:spcBef>
              <a:buClr>
                <a:srgbClr val="EAB100"/>
              </a:buClr>
              <a:buFont typeface="Arial"/>
              <a:buChar char="•"/>
              <a:tabLst>
                <a:tab pos="240029" algn="l"/>
              </a:tabLst>
            </a:pPr>
            <a:r>
              <a:rPr sz="2400" b="1" spc="-10" dirty="0" err="1" smtClean="0">
                <a:solidFill>
                  <a:schemeClr val="tx2"/>
                </a:solidFill>
                <a:latin typeface="Times New Roman" panose="02020603050405020304" pitchFamily="18" charset="0"/>
                <a:cs typeface="Times New Roman" panose="02020603050405020304" pitchFamily="18" charset="0"/>
              </a:rPr>
              <a:t>Javapoint</a:t>
            </a:r>
            <a:endParaRPr lang="en-US" sz="2400" b="1" spc="-10" dirty="0" smtClean="0">
              <a:solidFill>
                <a:schemeClr val="tx2"/>
              </a:solidFill>
              <a:latin typeface="Times New Roman" panose="02020603050405020304" pitchFamily="18" charset="0"/>
              <a:cs typeface="Times New Roman" panose="02020603050405020304" pitchFamily="18" charset="0"/>
            </a:endParaRPr>
          </a:p>
          <a:p>
            <a:pPr marL="12700">
              <a:lnSpc>
                <a:spcPct val="100000"/>
              </a:lnSpc>
              <a:spcBef>
                <a:spcPts val="720"/>
              </a:spcBef>
              <a:buClr>
                <a:srgbClr val="EAB100"/>
              </a:buClr>
              <a:tabLst>
                <a:tab pos="240029" algn="l"/>
              </a:tabLst>
            </a:pPr>
            <a:r>
              <a:rPr lang="en-US" sz="2400" spc="-10" dirty="0">
                <a:solidFill>
                  <a:srgbClr val="3E3E3E"/>
                </a:solidFill>
                <a:latin typeface="Carlito"/>
                <a:cs typeface="Carlito"/>
              </a:rPr>
              <a:t> </a:t>
            </a:r>
            <a:r>
              <a:rPr lang="en-US" sz="2400" spc="-10" dirty="0" smtClean="0">
                <a:solidFill>
                  <a:srgbClr val="3E3E3E"/>
                </a:solidFill>
                <a:latin typeface="Carlito"/>
                <a:cs typeface="Carlito"/>
              </a:rPr>
              <a:t>  https://www.javatpoint.com/gui-calculator-using-python</a:t>
            </a:r>
            <a:endParaRPr sz="2400" dirty="0">
              <a:latin typeface="Carlito"/>
              <a:cs typeface="Carlito"/>
            </a:endParaRPr>
          </a:p>
          <a:p>
            <a:pPr marL="240029" indent="-227329">
              <a:lnSpc>
                <a:spcPct val="100000"/>
              </a:lnSpc>
              <a:spcBef>
                <a:spcPts val="705"/>
              </a:spcBef>
              <a:buClr>
                <a:srgbClr val="EAB100"/>
              </a:buClr>
              <a:buFont typeface="Arial"/>
              <a:buChar char="•"/>
              <a:tabLst>
                <a:tab pos="240029" algn="l"/>
              </a:tabLst>
            </a:pPr>
            <a:r>
              <a:rPr sz="2400" b="1" dirty="0">
                <a:solidFill>
                  <a:schemeClr val="tx2"/>
                </a:solidFill>
                <a:latin typeface="Times New Roman" panose="02020603050405020304" pitchFamily="18" charset="0"/>
                <a:cs typeface="Times New Roman" panose="02020603050405020304" pitchFamily="18" charset="0"/>
              </a:rPr>
              <a:t>Python</a:t>
            </a:r>
            <a:r>
              <a:rPr sz="2400" b="1" spc="-20" dirty="0">
                <a:solidFill>
                  <a:schemeClr val="tx2"/>
                </a:solidFill>
                <a:latin typeface="Times New Roman" panose="02020603050405020304" pitchFamily="18" charset="0"/>
                <a:cs typeface="Times New Roman" panose="02020603050405020304" pitchFamily="18" charset="0"/>
              </a:rPr>
              <a:t> </a:t>
            </a:r>
            <a:r>
              <a:rPr sz="2400" b="1" spc="-10" dirty="0" smtClean="0">
                <a:solidFill>
                  <a:schemeClr val="tx2"/>
                </a:solidFill>
                <a:latin typeface="Times New Roman" panose="02020603050405020304" pitchFamily="18" charset="0"/>
                <a:cs typeface="Times New Roman" panose="02020603050405020304" pitchFamily="18" charset="0"/>
              </a:rPr>
              <a:t>Documentation</a:t>
            </a:r>
            <a:endParaRPr lang="en-US" sz="2400" b="1" spc="-10" dirty="0" smtClean="0">
              <a:solidFill>
                <a:schemeClr val="tx2"/>
              </a:solidFill>
              <a:latin typeface="Times New Roman" panose="02020603050405020304" pitchFamily="18" charset="0"/>
              <a:cs typeface="Times New Roman" panose="02020603050405020304" pitchFamily="18" charset="0"/>
            </a:endParaRPr>
          </a:p>
          <a:p>
            <a:pPr marL="12700">
              <a:lnSpc>
                <a:spcPct val="100000"/>
              </a:lnSpc>
              <a:spcBef>
                <a:spcPts val="705"/>
              </a:spcBef>
              <a:buClr>
                <a:srgbClr val="EAB100"/>
              </a:buClr>
              <a:tabLst>
                <a:tab pos="240029" algn="l"/>
              </a:tabLst>
            </a:pPr>
            <a:r>
              <a:rPr lang="en-US" sz="2400" spc="-10" dirty="0">
                <a:solidFill>
                  <a:srgbClr val="3E3E3E"/>
                </a:solidFill>
                <a:latin typeface="Carlito"/>
                <a:cs typeface="Carlito"/>
              </a:rPr>
              <a:t> </a:t>
            </a:r>
            <a:r>
              <a:rPr lang="en-US" sz="2400" spc="-10" dirty="0" smtClean="0">
                <a:solidFill>
                  <a:srgbClr val="3E3E3E"/>
                </a:solidFill>
                <a:latin typeface="Carlito"/>
                <a:cs typeface="Carlito"/>
              </a:rPr>
              <a:t>  https://www.tutorialspoint.com/simple-gui-calculator-using-tkinter-in-python</a:t>
            </a:r>
            <a:endParaRPr sz="2400" dirty="0">
              <a:latin typeface="Carlito"/>
              <a:cs typeface="Carlito"/>
            </a:endParaRPr>
          </a:p>
          <a:p>
            <a:pPr marL="240029" indent="-227329">
              <a:lnSpc>
                <a:spcPct val="100000"/>
              </a:lnSpc>
              <a:spcBef>
                <a:spcPts val="710"/>
              </a:spcBef>
              <a:buClr>
                <a:srgbClr val="EAB100"/>
              </a:buClr>
              <a:buFont typeface="Arial"/>
              <a:buChar char="•"/>
              <a:tabLst>
                <a:tab pos="240029" algn="l"/>
              </a:tabLst>
            </a:pPr>
            <a:r>
              <a:rPr sz="2400" b="1" spc="-10" dirty="0" smtClean="0">
                <a:solidFill>
                  <a:schemeClr val="tx2"/>
                </a:solidFill>
                <a:latin typeface="Times New Roman" panose="02020603050405020304" pitchFamily="18" charset="0"/>
                <a:cs typeface="Times New Roman" panose="02020603050405020304" pitchFamily="18" charset="0"/>
              </a:rPr>
              <a:t>YouTube</a:t>
            </a:r>
            <a:endParaRPr lang="en-US" sz="2400" b="1" spc="-10" dirty="0" smtClean="0">
              <a:solidFill>
                <a:schemeClr val="tx2"/>
              </a:solidFill>
              <a:latin typeface="Times New Roman" panose="02020603050405020304" pitchFamily="18" charset="0"/>
              <a:cs typeface="Times New Roman" panose="02020603050405020304" pitchFamily="18" charset="0"/>
            </a:endParaRPr>
          </a:p>
          <a:p>
            <a:pPr marL="12700">
              <a:lnSpc>
                <a:spcPct val="100000"/>
              </a:lnSpc>
              <a:spcBef>
                <a:spcPts val="710"/>
              </a:spcBef>
              <a:buClr>
                <a:srgbClr val="EAB100"/>
              </a:buClr>
              <a:tabLst>
                <a:tab pos="240029" algn="l"/>
              </a:tabLst>
            </a:pPr>
            <a:r>
              <a:rPr lang="en-US" sz="2400" spc="-10" dirty="0">
                <a:solidFill>
                  <a:srgbClr val="3E3E3E"/>
                </a:solidFill>
                <a:latin typeface="Carlito"/>
                <a:cs typeface="Carlito"/>
              </a:rPr>
              <a:t> </a:t>
            </a:r>
            <a:r>
              <a:rPr lang="en-US" sz="2400" spc="-10" dirty="0" smtClean="0">
                <a:solidFill>
                  <a:srgbClr val="3E3E3E"/>
                </a:solidFill>
                <a:latin typeface="Carlito"/>
                <a:cs typeface="Carlito"/>
              </a:rPr>
              <a:t>  https://www.youtube.com/watch?v=BM_MlI6MySY</a:t>
            </a:r>
            <a:endParaRPr sz="2400" dirty="0">
              <a:latin typeface="Carlito"/>
              <a:cs typeface="Carlito"/>
            </a:endParaRPr>
          </a:p>
        </p:txBody>
      </p:sp>
      <p:sp>
        <p:nvSpPr>
          <p:cNvPr id="7" name="object 7"/>
          <p:cNvSpPr txBox="1">
            <a:spLocks noGrp="1"/>
          </p:cNvSpPr>
          <p:nvPr>
            <p:ph type="title"/>
          </p:nvPr>
        </p:nvSpPr>
        <p:spPr>
          <a:xfrm>
            <a:off x="609804" y="1029990"/>
            <a:ext cx="6400089" cy="1054135"/>
          </a:xfrm>
          <a:prstGeom prst="rect">
            <a:avLst/>
          </a:prstGeom>
        </p:spPr>
        <p:txBody>
          <a:bodyPr vert="horz" wrap="square" lIns="0" tIns="175260" rIns="0" bIns="0" rtlCol="0">
            <a:spAutoFit/>
          </a:bodyPr>
          <a:lstStyle/>
          <a:p>
            <a:pPr marL="12700">
              <a:lnSpc>
                <a:spcPct val="100000"/>
              </a:lnSpc>
              <a:spcBef>
                <a:spcPts val="1380"/>
              </a:spcBef>
            </a:pPr>
            <a:r>
              <a:rPr sz="3200" b="1" dirty="0">
                <a:latin typeface="Times New Roman" panose="02020603050405020304" pitchFamily="18" charset="0"/>
                <a:cs typeface="Times New Roman" panose="02020603050405020304" pitchFamily="18" charset="0"/>
              </a:rPr>
              <a:t>Sources</a:t>
            </a:r>
            <a:r>
              <a:rPr sz="3200" b="1" spc="-70" dirty="0">
                <a:latin typeface="Times New Roman" panose="02020603050405020304" pitchFamily="18" charset="0"/>
                <a:cs typeface="Times New Roman" panose="02020603050405020304" pitchFamily="18" charset="0"/>
              </a:rPr>
              <a:t> </a:t>
            </a:r>
            <a:r>
              <a:rPr sz="3200" b="1" dirty="0">
                <a:latin typeface="Times New Roman" panose="02020603050405020304" pitchFamily="18" charset="0"/>
                <a:cs typeface="Times New Roman" panose="02020603050405020304" pitchFamily="18" charset="0"/>
              </a:rPr>
              <a:t>and</a:t>
            </a:r>
            <a:r>
              <a:rPr sz="3200" b="1" spc="-40" dirty="0">
                <a:latin typeface="Times New Roman" panose="02020603050405020304" pitchFamily="18" charset="0"/>
                <a:cs typeface="Times New Roman" panose="02020603050405020304" pitchFamily="18" charset="0"/>
              </a:rPr>
              <a:t> </a:t>
            </a:r>
            <a:r>
              <a:rPr sz="3200" b="1" spc="-10" dirty="0">
                <a:latin typeface="Times New Roman" panose="02020603050405020304" pitchFamily="18" charset="0"/>
                <a:cs typeface="Times New Roman" panose="02020603050405020304" pitchFamily="18" charset="0"/>
              </a:rPr>
              <a:t>references</a:t>
            </a:r>
            <a:endParaRPr sz="3200" dirty="0">
              <a:latin typeface="Times New Roman" panose="02020603050405020304" pitchFamily="18" charset="0"/>
              <a:cs typeface="Times New Roman" panose="02020603050405020304" pitchFamily="18" charset="0"/>
            </a:endParaRPr>
          </a:p>
          <a:p>
            <a:pPr marL="12700">
              <a:lnSpc>
                <a:spcPct val="100000"/>
              </a:lnSpc>
              <a:spcBef>
                <a:spcPts val="585"/>
              </a:spcBef>
              <a:tabLst>
                <a:tab pos="791210" algn="l"/>
                <a:tab pos="1304925" algn="l"/>
                <a:tab pos="3629025" algn="l"/>
                <a:tab pos="4017010" algn="l"/>
                <a:tab pos="4620895" algn="l"/>
              </a:tabLst>
            </a:pPr>
            <a:r>
              <a:rPr sz="2000" b="1" dirty="0" smtClean="0">
                <a:solidFill>
                  <a:schemeClr val="tx2"/>
                </a:solidFill>
                <a:latin typeface="Times New Roman" panose="02020603050405020304" pitchFamily="18" charset="0"/>
                <a:cs typeface="Times New Roman" panose="02020603050405020304" pitchFamily="18" charset="0"/>
              </a:rPr>
              <a:t>U</a:t>
            </a:r>
            <a:r>
              <a:rPr sz="2000" b="1" spc="-10" dirty="0" smtClean="0">
                <a:solidFill>
                  <a:schemeClr val="tx2"/>
                </a:solidFill>
                <a:latin typeface="Times New Roman" panose="02020603050405020304" pitchFamily="18" charset="0"/>
                <a:cs typeface="Times New Roman" panose="02020603050405020304" pitchFamily="18" charset="0"/>
              </a:rPr>
              <a:t>s</a:t>
            </a:r>
            <a:r>
              <a:rPr sz="2000" b="1" spc="-20" dirty="0" smtClean="0">
                <a:solidFill>
                  <a:schemeClr val="tx2"/>
                </a:solidFill>
                <a:latin typeface="Times New Roman" panose="02020603050405020304" pitchFamily="18" charset="0"/>
                <a:cs typeface="Times New Roman" panose="02020603050405020304" pitchFamily="18" charset="0"/>
              </a:rPr>
              <a:t>e</a:t>
            </a:r>
            <a:r>
              <a:rPr sz="2000" b="1" spc="-50" dirty="0" smtClean="0">
                <a:solidFill>
                  <a:schemeClr val="tx2"/>
                </a:solidFill>
                <a:latin typeface="Times New Roman" panose="02020603050405020304" pitchFamily="18" charset="0"/>
                <a:cs typeface="Times New Roman" panose="02020603050405020304" pitchFamily="18" charset="0"/>
              </a:rPr>
              <a:t>d</a:t>
            </a:r>
            <a:r>
              <a:rPr lang="en-US" sz="2000" b="1" spc="-50" dirty="0" smtClean="0">
                <a:solidFill>
                  <a:schemeClr val="tx2"/>
                </a:solidFill>
                <a:latin typeface="Times New Roman" panose="02020603050405020304" pitchFamily="18" charset="0"/>
                <a:cs typeface="Times New Roman" panose="02020603050405020304" pitchFamily="18" charset="0"/>
              </a:rPr>
              <a:t> </a:t>
            </a:r>
            <a:r>
              <a:rPr lang="en-US" sz="2000" b="1" dirty="0" smtClean="0">
                <a:solidFill>
                  <a:schemeClr val="tx2"/>
                </a:solidFill>
                <a:latin typeface="Times New Roman" panose="02020603050405020304" pitchFamily="18" charset="0"/>
                <a:cs typeface="Times New Roman" panose="02020603050405020304" pitchFamily="18" charset="0"/>
              </a:rPr>
              <a:t> to  </a:t>
            </a:r>
            <a:r>
              <a:rPr sz="2000" b="1" dirty="0" smtClean="0">
                <a:solidFill>
                  <a:schemeClr val="tx2"/>
                </a:solidFill>
                <a:latin typeface="Times New Roman" panose="02020603050405020304" pitchFamily="18" charset="0"/>
                <a:cs typeface="Times New Roman" panose="02020603050405020304" pitchFamily="18" charset="0"/>
              </a:rPr>
              <a:t>i</a:t>
            </a:r>
            <a:r>
              <a:rPr lang="en-US" sz="2000" b="1" spc="-155" dirty="0" smtClean="0">
                <a:solidFill>
                  <a:schemeClr val="tx2"/>
                </a:solidFill>
                <a:latin typeface="Times New Roman" panose="02020603050405020304" pitchFamily="18" charset="0"/>
                <a:cs typeface="Times New Roman" panose="02020603050405020304" pitchFamily="18" charset="0"/>
              </a:rPr>
              <a:t>mplement</a:t>
            </a:r>
            <a:r>
              <a:rPr sz="2000" b="1" spc="-180" dirty="0" smtClean="0">
                <a:solidFill>
                  <a:schemeClr val="tx2"/>
                </a:solidFill>
                <a:latin typeface="Times New Roman" panose="02020603050405020304" pitchFamily="18" charset="0"/>
                <a:cs typeface="Times New Roman" panose="02020603050405020304" pitchFamily="18" charset="0"/>
              </a:rPr>
              <a:t> </a:t>
            </a:r>
            <a:r>
              <a:rPr lang="en-US" sz="2000" b="1" dirty="0" smtClean="0">
                <a:solidFill>
                  <a:schemeClr val="tx2"/>
                </a:solidFill>
                <a:latin typeface="Times New Roman" panose="02020603050405020304" pitchFamily="18" charset="0"/>
                <a:cs typeface="Times New Roman" panose="02020603050405020304" pitchFamily="18" charset="0"/>
              </a:rPr>
              <a:t> </a:t>
            </a:r>
            <a:r>
              <a:rPr sz="2000" b="1" dirty="0" smtClean="0">
                <a:solidFill>
                  <a:schemeClr val="tx2"/>
                </a:solidFill>
                <a:latin typeface="Times New Roman" panose="02020603050405020304" pitchFamily="18" charset="0"/>
                <a:cs typeface="Times New Roman" panose="02020603050405020304" pitchFamily="18" charset="0"/>
              </a:rPr>
              <a:t>GU</a:t>
            </a:r>
            <a:r>
              <a:rPr sz="2000" b="1" spc="-50" dirty="0" smtClean="0">
                <a:solidFill>
                  <a:schemeClr val="tx2"/>
                </a:solidFill>
                <a:latin typeface="Times New Roman" panose="02020603050405020304" pitchFamily="18" charset="0"/>
                <a:cs typeface="Times New Roman" panose="02020603050405020304" pitchFamily="18" charset="0"/>
              </a:rPr>
              <a:t>I</a:t>
            </a:r>
            <a:r>
              <a:rPr lang="en-US" sz="2000" b="1" spc="-50" dirty="0" smtClean="0">
                <a:solidFill>
                  <a:schemeClr val="tx2"/>
                </a:solidFill>
                <a:latin typeface="Times New Roman" panose="02020603050405020304" pitchFamily="18" charset="0"/>
                <a:cs typeface="Times New Roman" panose="02020603050405020304" pitchFamily="18" charset="0"/>
              </a:rPr>
              <a:t>  Scientific</a:t>
            </a:r>
            <a:r>
              <a:rPr lang="en-US" sz="2000" b="1" dirty="0">
                <a:solidFill>
                  <a:schemeClr val="tx2"/>
                </a:solidFill>
                <a:latin typeface="Times New Roman" panose="02020603050405020304" pitchFamily="18" charset="0"/>
                <a:cs typeface="Times New Roman" panose="02020603050405020304" pitchFamily="18" charset="0"/>
              </a:rPr>
              <a:t> </a:t>
            </a:r>
            <a:r>
              <a:rPr lang="en-US" sz="2000" b="1" dirty="0" smtClean="0">
                <a:solidFill>
                  <a:schemeClr val="tx2"/>
                </a:solidFill>
                <a:latin typeface="Times New Roman" panose="02020603050405020304" pitchFamily="18" charset="0"/>
                <a:cs typeface="Times New Roman" panose="02020603050405020304" pitchFamily="18" charset="0"/>
              </a:rPr>
              <a:t> </a:t>
            </a:r>
            <a:r>
              <a:rPr sz="2000" b="1" dirty="0" smtClean="0">
                <a:solidFill>
                  <a:schemeClr val="tx2"/>
                </a:solidFill>
                <a:latin typeface="Times New Roman" panose="02020603050405020304" pitchFamily="18" charset="0"/>
                <a:cs typeface="Times New Roman" panose="02020603050405020304" pitchFamily="18" charset="0"/>
              </a:rPr>
              <a:t>calculato</a:t>
            </a:r>
            <a:r>
              <a:rPr sz="2000" b="1" spc="-50" dirty="0" smtClean="0">
                <a:solidFill>
                  <a:schemeClr val="tx2"/>
                </a:solidFill>
                <a:latin typeface="Times New Roman" panose="02020603050405020304" pitchFamily="18" charset="0"/>
                <a:cs typeface="Times New Roman" panose="02020603050405020304" pitchFamily="18" charset="0"/>
              </a:rPr>
              <a:t>r</a:t>
            </a:r>
            <a:endParaRPr sz="2000" dirty="0">
              <a:solidFill>
                <a:schemeClr val="tx2"/>
              </a:solidFill>
              <a:latin typeface="Times New Roman" panose="02020603050405020304" pitchFamily="18" charset="0"/>
              <a:cs typeface="Times New Roman" panose="02020603050405020304" pitchFamily="18" charset="0"/>
            </a:endParaRPr>
          </a:p>
        </p:txBody>
      </p:sp>
      <p:sp>
        <p:nvSpPr>
          <p:cNvPr id="8" name="object 8"/>
          <p:cNvSpPr txBox="1"/>
          <p:nvPr/>
        </p:nvSpPr>
        <p:spPr>
          <a:xfrm>
            <a:off x="451992" y="6472226"/>
            <a:ext cx="1630425" cy="196564"/>
          </a:xfrm>
          <a:prstGeom prst="rect">
            <a:avLst/>
          </a:prstGeom>
        </p:spPr>
        <p:txBody>
          <a:bodyPr vert="horz" wrap="square" lIns="0" tIns="12700" rIns="0" bIns="0" rtlCol="0">
            <a:spAutoFit/>
          </a:bodyPr>
          <a:lstStyle/>
          <a:p>
            <a:pPr marL="12700">
              <a:lnSpc>
                <a:spcPct val="100000"/>
              </a:lnSpc>
              <a:spcBef>
                <a:spcPts val="100"/>
              </a:spcBef>
            </a:pPr>
            <a:r>
              <a:rPr sz="1200" spc="-10" dirty="0" err="1">
                <a:solidFill>
                  <a:srgbClr val="A4A4A4"/>
                </a:solidFill>
                <a:latin typeface="Times New Roman" panose="02020603050405020304" pitchFamily="18" charset="0"/>
                <a:cs typeface="Times New Roman" panose="02020603050405020304" pitchFamily="18" charset="0"/>
              </a:rPr>
              <a:t>Nexthikes</a:t>
            </a:r>
            <a:r>
              <a:rPr sz="1200" spc="-5" dirty="0">
                <a:solidFill>
                  <a:srgbClr val="A4A4A4"/>
                </a:solidFill>
                <a:latin typeface="Times New Roman" panose="02020603050405020304" pitchFamily="18" charset="0"/>
                <a:cs typeface="Times New Roman" panose="02020603050405020304" pitchFamily="18" charset="0"/>
              </a:rPr>
              <a:t> </a:t>
            </a:r>
            <a:r>
              <a:rPr sz="1200" dirty="0" smtClean="0">
                <a:solidFill>
                  <a:srgbClr val="A4A4A4"/>
                </a:solidFill>
                <a:latin typeface="Times New Roman" panose="02020603050405020304" pitchFamily="18" charset="0"/>
                <a:cs typeface="Times New Roman" panose="02020603050405020304" pitchFamily="18" charset="0"/>
              </a:rPr>
              <a:t>I</a:t>
            </a:r>
            <a:r>
              <a:rPr lang="en-US" sz="1200" dirty="0" smtClean="0">
                <a:solidFill>
                  <a:srgbClr val="A4A4A4"/>
                </a:solidFill>
                <a:latin typeface="Times New Roman" panose="02020603050405020304" pitchFamily="18" charset="0"/>
                <a:cs typeface="Times New Roman" panose="02020603050405020304" pitchFamily="18" charset="0"/>
              </a:rPr>
              <a:t>T </a:t>
            </a:r>
            <a:r>
              <a:rPr sz="1200" spc="-10" dirty="0" smtClean="0">
                <a:solidFill>
                  <a:srgbClr val="A4A4A4"/>
                </a:solidFill>
                <a:latin typeface="Times New Roman" panose="02020603050405020304" pitchFamily="18" charset="0"/>
                <a:cs typeface="Times New Roman" panose="02020603050405020304" pitchFamily="18" charset="0"/>
              </a:rPr>
              <a:t>Solutions</a:t>
            </a:r>
            <a:endParaRPr sz="120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3" name="object 3"/>
          <p:cNvGrpSpPr/>
          <p:nvPr/>
        </p:nvGrpSpPr>
        <p:grpSpPr>
          <a:xfrm>
            <a:off x="6679692" y="-3175"/>
            <a:ext cx="5512435" cy="3536950"/>
            <a:chOff x="6679692" y="-3175"/>
            <a:chExt cx="5512435" cy="3536950"/>
          </a:xfrm>
        </p:grpSpPr>
        <p:sp>
          <p:nvSpPr>
            <p:cNvPr id="4" name="object 4"/>
            <p:cNvSpPr/>
            <p:nvPr/>
          </p:nvSpPr>
          <p:spPr>
            <a:xfrm>
              <a:off x="7562088" y="0"/>
              <a:ext cx="4630420" cy="3533775"/>
            </a:xfrm>
            <a:custGeom>
              <a:avLst/>
              <a:gdLst/>
              <a:ahLst/>
              <a:cxnLst/>
              <a:rect l="l" t="t" r="r" b="b"/>
              <a:pathLst>
                <a:path w="4630420" h="3533775">
                  <a:moveTo>
                    <a:pt x="2263775" y="0"/>
                  </a:moveTo>
                  <a:lnTo>
                    <a:pt x="0" y="0"/>
                  </a:lnTo>
                  <a:lnTo>
                    <a:pt x="4629911" y="3533273"/>
                  </a:lnTo>
                  <a:lnTo>
                    <a:pt x="4629911" y="1805692"/>
                  </a:lnTo>
                  <a:lnTo>
                    <a:pt x="2263775" y="0"/>
                  </a:lnTo>
                  <a:close/>
                </a:path>
              </a:pathLst>
            </a:custGeom>
            <a:solidFill>
              <a:srgbClr val="F1F1F1"/>
            </a:solidFill>
          </p:spPr>
          <p:txBody>
            <a:bodyPr wrap="square" lIns="0" tIns="0" rIns="0" bIns="0" rtlCol="0"/>
            <a:lstStyle/>
            <a:p>
              <a:endParaRPr/>
            </a:p>
          </p:txBody>
        </p:sp>
        <p:sp>
          <p:nvSpPr>
            <p:cNvPr id="5" name="object 5"/>
            <p:cNvSpPr/>
            <p:nvPr/>
          </p:nvSpPr>
          <p:spPr>
            <a:xfrm>
              <a:off x="9526524" y="0"/>
              <a:ext cx="1241425" cy="963930"/>
            </a:xfrm>
            <a:custGeom>
              <a:avLst/>
              <a:gdLst/>
              <a:ahLst/>
              <a:cxnLst/>
              <a:rect l="l" t="t" r="r" b="b"/>
              <a:pathLst>
                <a:path w="1241425" h="963930">
                  <a:moveTo>
                    <a:pt x="1240917" y="963929"/>
                  </a:moveTo>
                  <a:lnTo>
                    <a:pt x="0" y="0"/>
                  </a:lnTo>
                </a:path>
              </a:pathLst>
            </a:custGeom>
            <a:ln w="6349">
              <a:solidFill>
                <a:srgbClr val="BEBEBE"/>
              </a:solidFill>
            </a:ln>
          </p:spPr>
          <p:txBody>
            <a:bodyPr wrap="square" lIns="0" tIns="0" rIns="0" bIns="0" rtlCol="0"/>
            <a:lstStyle/>
            <a:p>
              <a:endParaRPr/>
            </a:p>
          </p:txBody>
        </p:sp>
        <p:sp>
          <p:nvSpPr>
            <p:cNvPr id="6" name="object 6"/>
            <p:cNvSpPr/>
            <p:nvPr/>
          </p:nvSpPr>
          <p:spPr>
            <a:xfrm>
              <a:off x="11234547" y="820674"/>
              <a:ext cx="957580" cy="982344"/>
            </a:xfrm>
            <a:custGeom>
              <a:avLst/>
              <a:gdLst/>
              <a:ahLst/>
              <a:cxnLst/>
              <a:rect l="l" t="t" r="r" b="b"/>
              <a:pathLst>
                <a:path w="957579" h="982344">
                  <a:moveTo>
                    <a:pt x="2667" y="0"/>
                  </a:moveTo>
                  <a:lnTo>
                    <a:pt x="0" y="278511"/>
                  </a:lnTo>
                  <a:lnTo>
                    <a:pt x="957452" y="982289"/>
                  </a:lnTo>
                  <a:lnTo>
                    <a:pt x="957452" y="701599"/>
                  </a:lnTo>
                  <a:lnTo>
                    <a:pt x="2667" y="0"/>
                  </a:lnTo>
                  <a:close/>
                </a:path>
              </a:pathLst>
            </a:custGeom>
            <a:solidFill>
              <a:srgbClr val="EAB100"/>
            </a:solidFill>
          </p:spPr>
          <p:txBody>
            <a:bodyPr wrap="square" lIns="0" tIns="0" rIns="0" bIns="0" rtlCol="0"/>
            <a:lstStyle/>
            <a:p>
              <a:endParaRPr/>
            </a:p>
          </p:txBody>
        </p:sp>
        <p:sp>
          <p:nvSpPr>
            <p:cNvPr id="7" name="object 7"/>
            <p:cNvSpPr/>
            <p:nvPr/>
          </p:nvSpPr>
          <p:spPr>
            <a:xfrm>
              <a:off x="6679692" y="0"/>
              <a:ext cx="1447800" cy="638810"/>
            </a:xfrm>
            <a:custGeom>
              <a:avLst/>
              <a:gdLst/>
              <a:ahLst/>
              <a:cxnLst/>
              <a:rect l="l" t="t" r="r" b="b"/>
              <a:pathLst>
                <a:path w="1447800" h="638810">
                  <a:moveTo>
                    <a:pt x="581786" y="0"/>
                  </a:moveTo>
                  <a:lnTo>
                    <a:pt x="0" y="0"/>
                  </a:lnTo>
                  <a:lnTo>
                    <a:pt x="866012" y="638555"/>
                  </a:lnTo>
                  <a:lnTo>
                    <a:pt x="1447800" y="638555"/>
                  </a:lnTo>
                  <a:lnTo>
                    <a:pt x="581786" y="0"/>
                  </a:lnTo>
                  <a:close/>
                </a:path>
              </a:pathLst>
            </a:custGeom>
            <a:solidFill>
              <a:srgbClr val="014067"/>
            </a:solidFill>
          </p:spPr>
          <p:txBody>
            <a:bodyPr wrap="square" lIns="0" tIns="0" rIns="0" bIns="0" rtlCol="0"/>
            <a:lstStyle/>
            <a:p>
              <a:endParaRPr/>
            </a:p>
          </p:txBody>
        </p:sp>
      </p:grpSp>
      <p:sp>
        <p:nvSpPr>
          <p:cNvPr id="8" name="object 8"/>
          <p:cNvSpPr txBox="1"/>
          <p:nvPr/>
        </p:nvSpPr>
        <p:spPr>
          <a:xfrm>
            <a:off x="597508" y="497681"/>
            <a:ext cx="8462417" cy="998991"/>
          </a:xfrm>
          <a:prstGeom prst="rect">
            <a:avLst/>
          </a:prstGeom>
        </p:spPr>
        <p:txBody>
          <a:bodyPr vert="horz" wrap="square" lIns="0" tIns="133350" rIns="0" bIns="0" rtlCol="0">
            <a:spAutoFit/>
          </a:bodyPr>
          <a:lstStyle/>
          <a:p>
            <a:pPr marL="12700">
              <a:lnSpc>
                <a:spcPct val="100000"/>
              </a:lnSpc>
              <a:spcBef>
                <a:spcPts val="1050"/>
              </a:spcBef>
            </a:pPr>
            <a:r>
              <a:rPr sz="3200" b="1" dirty="0">
                <a:solidFill>
                  <a:srgbClr val="00184B"/>
                </a:solidFill>
                <a:latin typeface="Times New Roman" panose="02020603050405020304" pitchFamily="18" charset="0"/>
                <a:cs typeface="Times New Roman" panose="02020603050405020304" pitchFamily="18" charset="0"/>
              </a:rPr>
              <a:t>Summary</a:t>
            </a:r>
            <a:r>
              <a:rPr sz="3200" b="1" spc="-25" dirty="0">
                <a:solidFill>
                  <a:srgbClr val="00184B"/>
                </a:solidFill>
                <a:latin typeface="Times New Roman" panose="02020603050405020304" pitchFamily="18" charset="0"/>
                <a:cs typeface="Times New Roman" panose="02020603050405020304" pitchFamily="18" charset="0"/>
              </a:rPr>
              <a:t> </a:t>
            </a:r>
            <a:r>
              <a:rPr sz="3200" b="1" dirty="0">
                <a:solidFill>
                  <a:srgbClr val="00184B"/>
                </a:solidFill>
                <a:latin typeface="Times New Roman" panose="02020603050405020304" pitchFamily="18" charset="0"/>
                <a:cs typeface="Times New Roman" panose="02020603050405020304" pitchFamily="18" charset="0"/>
              </a:rPr>
              <a:t>and</a:t>
            </a:r>
            <a:r>
              <a:rPr sz="3200" b="1" spc="-15" dirty="0">
                <a:solidFill>
                  <a:srgbClr val="00184B"/>
                </a:solidFill>
                <a:latin typeface="Times New Roman" panose="02020603050405020304" pitchFamily="18" charset="0"/>
                <a:cs typeface="Times New Roman" panose="02020603050405020304" pitchFamily="18" charset="0"/>
              </a:rPr>
              <a:t> </a:t>
            </a:r>
            <a:r>
              <a:rPr lang="en-US" sz="3200" b="1" spc="-10" dirty="0">
                <a:solidFill>
                  <a:srgbClr val="00184B"/>
                </a:solidFill>
                <a:latin typeface="Times New Roman" panose="02020603050405020304" pitchFamily="18" charset="0"/>
                <a:cs typeface="Times New Roman" panose="02020603050405020304" pitchFamily="18" charset="0"/>
              </a:rPr>
              <a:t>C</a:t>
            </a:r>
            <a:r>
              <a:rPr sz="3200" b="1" spc="-10" dirty="0" smtClean="0">
                <a:solidFill>
                  <a:srgbClr val="00184B"/>
                </a:solidFill>
                <a:latin typeface="Times New Roman" panose="02020603050405020304" pitchFamily="18" charset="0"/>
                <a:cs typeface="Times New Roman" panose="02020603050405020304" pitchFamily="18" charset="0"/>
              </a:rPr>
              <a:t>onclusion</a:t>
            </a:r>
            <a:endParaRPr sz="3200" dirty="0">
              <a:latin typeface="Times New Roman" panose="02020603050405020304" pitchFamily="18" charset="0"/>
              <a:cs typeface="Times New Roman" panose="02020603050405020304" pitchFamily="18" charset="0"/>
            </a:endParaRPr>
          </a:p>
          <a:p>
            <a:pPr marL="13970" marR="5080">
              <a:lnSpc>
                <a:spcPts val="2160"/>
              </a:lnSpc>
              <a:spcBef>
                <a:spcPts val="705"/>
              </a:spcBef>
              <a:tabLst>
                <a:tab pos="884555" algn="l"/>
                <a:tab pos="1376045" algn="l"/>
                <a:tab pos="1991995" algn="l"/>
                <a:tab pos="2230755" algn="l"/>
                <a:tab pos="2359660" algn="l"/>
                <a:tab pos="2623185" algn="l"/>
                <a:tab pos="3446145" algn="l"/>
                <a:tab pos="3705225" algn="l"/>
                <a:tab pos="4308475" algn="l"/>
                <a:tab pos="5732145" algn="l"/>
              </a:tabLst>
            </a:pPr>
            <a:r>
              <a:rPr lang="en-US" sz="2000" b="1" dirty="0" smtClean="0">
                <a:solidFill>
                  <a:srgbClr val="014067"/>
                </a:solidFill>
                <a:latin typeface="Times New Roman" panose="02020603050405020304" pitchFamily="18" charset="0"/>
                <a:cs typeface="Times New Roman" panose="02020603050405020304" pitchFamily="18" charset="0"/>
              </a:rPr>
              <a:t>What I have learnt from this GUI Scientific calculator implementation??</a:t>
            </a:r>
            <a:endParaRPr sz="2000" dirty="0">
              <a:latin typeface="Times New Roman" panose="02020603050405020304" pitchFamily="18" charset="0"/>
              <a:cs typeface="Times New Roman" panose="02020603050405020304" pitchFamily="18" charset="0"/>
            </a:endParaRPr>
          </a:p>
        </p:txBody>
      </p:sp>
      <p:sp>
        <p:nvSpPr>
          <p:cNvPr id="10" name="object 10"/>
          <p:cNvSpPr txBox="1"/>
          <p:nvPr/>
        </p:nvSpPr>
        <p:spPr>
          <a:xfrm>
            <a:off x="597509" y="6551472"/>
            <a:ext cx="1690371" cy="197490"/>
          </a:xfrm>
          <a:prstGeom prst="rect">
            <a:avLst/>
          </a:prstGeom>
        </p:spPr>
        <p:txBody>
          <a:bodyPr vert="horz" wrap="square" lIns="0" tIns="12700" rIns="0" bIns="0" rtlCol="0">
            <a:spAutoFit/>
          </a:bodyPr>
          <a:lstStyle/>
          <a:p>
            <a:pPr marL="12700">
              <a:lnSpc>
                <a:spcPct val="100000"/>
              </a:lnSpc>
              <a:spcBef>
                <a:spcPts val="100"/>
              </a:spcBef>
            </a:pPr>
            <a:r>
              <a:rPr sz="1200" spc="-10" dirty="0" err="1">
                <a:solidFill>
                  <a:srgbClr val="A4A4A4"/>
                </a:solidFill>
                <a:latin typeface="Carlito"/>
                <a:cs typeface="Carlito"/>
              </a:rPr>
              <a:t>Nexthikes</a:t>
            </a:r>
            <a:r>
              <a:rPr sz="1200" spc="-5" dirty="0">
                <a:solidFill>
                  <a:srgbClr val="A4A4A4"/>
                </a:solidFill>
                <a:latin typeface="Carlito"/>
                <a:cs typeface="Carlito"/>
              </a:rPr>
              <a:t> </a:t>
            </a:r>
            <a:r>
              <a:rPr sz="1200" dirty="0" smtClean="0">
                <a:solidFill>
                  <a:srgbClr val="A4A4A4"/>
                </a:solidFill>
                <a:latin typeface="Carlito"/>
                <a:cs typeface="Carlito"/>
              </a:rPr>
              <a:t>I</a:t>
            </a:r>
            <a:r>
              <a:rPr lang="en-US" sz="1200" dirty="0" smtClean="0">
                <a:solidFill>
                  <a:srgbClr val="A4A4A4"/>
                </a:solidFill>
                <a:latin typeface="Carlito"/>
                <a:cs typeface="Carlito"/>
              </a:rPr>
              <a:t>T </a:t>
            </a:r>
            <a:r>
              <a:rPr sz="1200" spc="-10" dirty="0" smtClean="0">
                <a:solidFill>
                  <a:srgbClr val="A4A4A4"/>
                </a:solidFill>
                <a:latin typeface="Carlito"/>
                <a:cs typeface="Carlito"/>
              </a:rPr>
              <a:t>Solutions</a:t>
            </a:r>
            <a:endParaRPr sz="1200" dirty="0">
              <a:latin typeface="Carlito"/>
              <a:cs typeface="Carlito"/>
            </a:endParaRPr>
          </a:p>
        </p:txBody>
      </p:sp>
      <p:sp>
        <p:nvSpPr>
          <p:cNvPr id="14" name="Rectangle 2"/>
          <p:cNvSpPr>
            <a:spLocks noChangeArrowheads="1"/>
          </p:cNvSpPr>
          <p:nvPr/>
        </p:nvSpPr>
        <p:spPr bwMode="auto">
          <a:xfrm>
            <a:off x="597509" y="1413690"/>
            <a:ext cx="10375291"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Programming Concepts</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Mastery of basic programming concepts such as loops, conditionals, and functions.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Exposure to handling events like button clicks.</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GUI Design</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Understanding layout management (grids, frames, etc.) for arranging components.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Working with widgets like buttons, labels, and input fields.</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Framework/Library Proficiency</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Familiarity with the library used for the GUI (e.g., Tkinter in Python, JavaFX, etc.).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Knowledge of integrating logic with the GUI.</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Debugging Skills</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Improved debugging techniques for identifying and resolving GUI and functionality errors</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Problem-Solving</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Applying problem-solving skills to break down calculator functions (e.g., handling operations and edge cases like division by zero).</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sym typeface="Wingdings" panose="05000000000000000000" pitchFamily="2" charset="2"/>
              </a:rPr>
              <a:t></a:t>
            </a:r>
            <a:r>
              <a:rPr kumimoji="0" lang="en-US" altLang="en-US" sz="2000" b="1"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Software Development Principles</a:t>
            </a:r>
            <a:r>
              <a:rPr kumimoji="0" lang="en-US" altLang="en-US" sz="2000" b="0" i="0" u="none" strike="noStrike" cap="none" normalizeH="0" baseline="0" dirty="0" smtClean="0">
                <a:ln>
                  <a:noFill/>
                </a:ln>
                <a:solidFill>
                  <a:schemeClr val="tx2"/>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Modularizing code to separate logic from the user interface.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Writing reusable and maintainable code.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2"/>
          </p:nvPr>
        </p:nvSpPr>
        <p:spPr>
          <a:xfrm>
            <a:off x="228600" y="875272"/>
            <a:ext cx="5303520" cy="1107996"/>
          </a:xfrm>
        </p:spPr>
        <p:txBody>
          <a:bodyPr/>
          <a:lstStyle/>
          <a:p>
            <a:r>
              <a:rPr lang="en-US" sz="3200" dirty="0" smtClean="0">
                <a:solidFill>
                  <a:schemeClr val="tx2">
                    <a:lumMod val="75000"/>
                  </a:schemeClr>
                </a:solidFill>
                <a:latin typeface="Times New Roman" panose="02020603050405020304" pitchFamily="18" charset="0"/>
                <a:cs typeface="Times New Roman" panose="02020603050405020304" pitchFamily="18" charset="0"/>
              </a:rPr>
              <a:t>GUI CALCULATOR</a:t>
            </a:r>
          </a:p>
          <a:p>
            <a:r>
              <a:rPr lang="en-US" sz="2000" dirty="0" smtClean="0">
                <a:latin typeface="Times New Roman" panose="02020603050405020304" pitchFamily="18" charset="0"/>
                <a:cs typeface="Times New Roman" panose="02020603050405020304" pitchFamily="18" charset="0"/>
              </a:rPr>
              <a:t> </a:t>
            </a:r>
            <a:r>
              <a:rPr lang="en-US" sz="2000" dirty="0" smtClean="0">
                <a:solidFill>
                  <a:schemeClr val="tx2"/>
                </a:solidFill>
                <a:latin typeface="Times New Roman" panose="02020603050405020304" pitchFamily="18" charset="0"/>
                <a:cs typeface="Times New Roman" panose="02020603050405020304" pitchFamily="18" charset="0"/>
              </a:rPr>
              <a:t>Working Video : Click on the play button to see the operation</a:t>
            </a:r>
            <a:endParaRPr lang="en-IN" sz="2000" dirty="0">
              <a:solidFill>
                <a:schemeClr val="tx2"/>
              </a:solidFill>
              <a:latin typeface="Times New Roman" panose="02020603050405020304" pitchFamily="18" charset="0"/>
              <a:cs typeface="Times New Roman" panose="02020603050405020304" pitchFamily="18" charset="0"/>
            </a:endParaRPr>
          </a:p>
        </p:txBody>
      </p:sp>
      <p:pic>
        <p:nvPicPr>
          <p:cNvPr id="5" name="GUI calculator using Tkinter">
            <a:hlinkClick r:id="" action="ppaction://media"/>
          </p:cNvPr>
          <p:cNvPicPr>
            <a:picLocks noGrp="1" noChangeAspect="1"/>
          </p:cNvPicPr>
          <p:nvPr>
            <p:ph sz="half" idx="3"/>
            <a:videoFile r:link="rId2"/>
            <p:extLst>
              <p:ext uri="{DAA4B4D4-6D71-4841-9C94-3DE7FCFB9230}">
                <p14:media xmlns:p14="http://schemas.microsoft.com/office/powerpoint/2010/main" r:embed="rId1"/>
              </p:ext>
            </p:extLst>
          </p:nvPr>
        </p:nvPicPr>
        <p:blipFill>
          <a:blip r:embed="rId4"/>
          <a:stretch>
            <a:fillRect/>
          </a:stretch>
        </p:blipFill>
        <p:spPr>
          <a:xfrm>
            <a:off x="1295400" y="1983268"/>
            <a:ext cx="5181600" cy="4525963"/>
          </a:xfrm>
        </p:spPr>
      </p:pic>
      <p:grpSp>
        <p:nvGrpSpPr>
          <p:cNvPr id="6" name="object 2"/>
          <p:cNvGrpSpPr/>
          <p:nvPr/>
        </p:nvGrpSpPr>
        <p:grpSpPr>
          <a:xfrm>
            <a:off x="3505200" y="-23230"/>
            <a:ext cx="8686800" cy="6881229"/>
            <a:chOff x="1839467" y="0"/>
            <a:chExt cx="10353040" cy="6854190"/>
          </a:xfrm>
        </p:grpSpPr>
        <p:sp>
          <p:nvSpPr>
            <p:cNvPr id="7" name="object 3"/>
            <p:cNvSpPr/>
            <p:nvPr/>
          </p:nvSpPr>
          <p:spPr>
            <a:xfrm>
              <a:off x="1839467" y="0"/>
              <a:ext cx="10353040" cy="5638800"/>
            </a:xfrm>
            <a:custGeom>
              <a:avLst/>
              <a:gdLst/>
              <a:ahLst/>
              <a:cxnLst/>
              <a:rect l="l" t="t" r="r" b="b"/>
              <a:pathLst>
                <a:path w="10353040" h="5638800">
                  <a:moveTo>
                    <a:pt x="10352532" y="0"/>
                  </a:moveTo>
                  <a:lnTo>
                    <a:pt x="0" y="0"/>
                  </a:lnTo>
                  <a:lnTo>
                    <a:pt x="10352532" y="5638800"/>
                  </a:lnTo>
                  <a:lnTo>
                    <a:pt x="10352532" y="0"/>
                  </a:lnTo>
                  <a:close/>
                </a:path>
              </a:pathLst>
            </a:custGeom>
            <a:solidFill>
              <a:srgbClr val="F1F1F1"/>
            </a:solidFill>
          </p:spPr>
          <p:txBody>
            <a:bodyPr wrap="square" lIns="0" tIns="0" rIns="0" bIns="0" rtlCol="0"/>
            <a:lstStyle/>
            <a:p>
              <a:endParaRPr/>
            </a:p>
          </p:txBody>
        </p:sp>
        <p:sp>
          <p:nvSpPr>
            <p:cNvPr id="8" name="object 4"/>
            <p:cNvSpPr/>
            <p:nvPr/>
          </p:nvSpPr>
          <p:spPr>
            <a:xfrm>
              <a:off x="2977895" y="0"/>
              <a:ext cx="4121150" cy="1308100"/>
            </a:xfrm>
            <a:custGeom>
              <a:avLst/>
              <a:gdLst/>
              <a:ahLst/>
              <a:cxnLst/>
              <a:rect l="l" t="t" r="r" b="b"/>
              <a:pathLst>
                <a:path w="4121150" h="1308100">
                  <a:moveTo>
                    <a:pt x="1683766" y="0"/>
                  </a:moveTo>
                  <a:lnTo>
                    <a:pt x="0" y="0"/>
                  </a:lnTo>
                  <a:lnTo>
                    <a:pt x="2437130" y="1307591"/>
                  </a:lnTo>
                  <a:lnTo>
                    <a:pt x="4120896" y="1307591"/>
                  </a:lnTo>
                  <a:lnTo>
                    <a:pt x="1683766" y="0"/>
                  </a:lnTo>
                  <a:close/>
                </a:path>
              </a:pathLst>
            </a:custGeom>
            <a:solidFill>
              <a:srgbClr val="00184B"/>
            </a:solidFill>
          </p:spPr>
          <p:txBody>
            <a:bodyPr wrap="square" lIns="0" tIns="0" rIns="0" bIns="0" rtlCol="0"/>
            <a:lstStyle/>
            <a:p>
              <a:endParaRPr/>
            </a:p>
          </p:txBody>
        </p:sp>
        <p:sp>
          <p:nvSpPr>
            <p:cNvPr id="9" name="object 5"/>
            <p:cNvSpPr/>
            <p:nvPr/>
          </p:nvSpPr>
          <p:spPr>
            <a:xfrm>
              <a:off x="6374891" y="5047488"/>
              <a:ext cx="1524635" cy="1803400"/>
            </a:xfrm>
            <a:custGeom>
              <a:avLst/>
              <a:gdLst/>
              <a:ahLst/>
              <a:cxnLst/>
              <a:rect l="l" t="t" r="r" b="b"/>
              <a:pathLst>
                <a:path w="1524634" h="1803400">
                  <a:moveTo>
                    <a:pt x="0" y="1803400"/>
                  </a:moveTo>
                  <a:lnTo>
                    <a:pt x="1524635" y="0"/>
                  </a:lnTo>
                </a:path>
              </a:pathLst>
            </a:custGeom>
            <a:ln w="6350">
              <a:solidFill>
                <a:srgbClr val="EAB100"/>
              </a:solidFill>
            </a:ln>
          </p:spPr>
          <p:txBody>
            <a:bodyPr wrap="square" lIns="0" tIns="0" rIns="0" bIns="0" rtlCol="0"/>
            <a:lstStyle/>
            <a:p>
              <a:endParaRPr/>
            </a:p>
          </p:txBody>
        </p:sp>
      </p:grpSp>
    </p:spTree>
    <p:extLst>
      <p:ext uri="{BB962C8B-B14F-4D97-AF65-F5344CB8AC3E}">
        <p14:creationId xmlns:p14="http://schemas.microsoft.com/office/powerpoint/2010/main" val="15291618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462649" y="4094502"/>
            <a:ext cx="259079" cy="259079"/>
          </a:xfrm>
          <a:custGeom>
            <a:avLst/>
            <a:gdLst/>
            <a:ahLst/>
            <a:cxnLst/>
            <a:rect l="l" t="t" r="r" b="b"/>
            <a:pathLst>
              <a:path w="259079" h="259079">
                <a:moveTo>
                  <a:pt x="129539" y="0"/>
                </a:moveTo>
                <a:lnTo>
                  <a:pt x="79134" y="10185"/>
                </a:lnTo>
                <a:lnTo>
                  <a:pt x="37957" y="37957"/>
                </a:lnTo>
                <a:lnTo>
                  <a:pt x="10185" y="79134"/>
                </a:lnTo>
                <a:lnTo>
                  <a:pt x="0" y="129539"/>
                </a:lnTo>
                <a:lnTo>
                  <a:pt x="10185" y="179945"/>
                </a:lnTo>
                <a:lnTo>
                  <a:pt x="37957" y="221122"/>
                </a:lnTo>
                <a:lnTo>
                  <a:pt x="79134" y="248894"/>
                </a:lnTo>
                <a:lnTo>
                  <a:pt x="129539" y="259080"/>
                </a:lnTo>
                <a:lnTo>
                  <a:pt x="179945" y="248894"/>
                </a:lnTo>
                <a:lnTo>
                  <a:pt x="182354" y="247269"/>
                </a:lnTo>
                <a:lnTo>
                  <a:pt x="129539" y="247269"/>
                </a:lnTo>
                <a:lnTo>
                  <a:pt x="108071" y="245306"/>
                </a:lnTo>
                <a:lnTo>
                  <a:pt x="87899" y="239664"/>
                </a:lnTo>
                <a:lnTo>
                  <a:pt x="69371" y="230713"/>
                </a:lnTo>
                <a:lnTo>
                  <a:pt x="52832" y="218820"/>
                </a:lnTo>
                <a:lnTo>
                  <a:pt x="62691" y="210693"/>
                </a:lnTo>
                <a:lnTo>
                  <a:pt x="44322" y="210693"/>
                </a:lnTo>
                <a:lnTo>
                  <a:pt x="30724" y="193494"/>
                </a:lnTo>
                <a:lnTo>
                  <a:pt x="20494" y="173974"/>
                </a:lnTo>
                <a:lnTo>
                  <a:pt x="14051" y="152525"/>
                </a:lnTo>
                <a:lnTo>
                  <a:pt x="11811" y="129539"/>
                </a:lnTo>
                <a:lnTo>
                  <a:pt x="21062" y="83712"/>
                </a:lnTo>
                <a:lnTo>
                  <a:pt x="46291" y="46291"/>
                </a:lnTo>
                <a:lnTo>
                  <a:pt x="83712" y="21062"/>
                </a:lnTo>
                <a:lnTo>
                  <a:pt x="129539" y="11811"/>
                </a:lnTo>
                <a:lnTo>
                  <a:pt x="182354" y="11811"/>
                </a:lnTo>
                <a:lnTo>
                  <a:pt x="179945" y="10185"/>
                </a:lnTo>
                <a:lnTo>
                  <a:pt x="129539" y="0"/>
                </a:lnTo>
                <a:close/>
              </a:path>
              <a:path w="259079" h="259079">
                <a:moveTo>
                  <a:pt x="169959" y="47116"/>
                </a:moveTo>
                <a:lnTo>
                  <a:pt x="147701" y="47116"/>
                </a:lnTo>
                <a:lnTo>
                  <a:pt x="155827" y="49275"/>
                </a:lnTo>
                <a:lnTo>
                  <a:pt x="163179" y="56292"/>
                </a:lnTo>
                <a:lnTo>
                  <a:pt x="168507" y="68976"/>
                </a:lnTo>
                <a:lnTo>
                  <a:pt x="170561" y="88137"/>
                </a:lnTo>
                <a:lnTo>
                  <a:pt x="169737" y="107124"/>
                </a:lnTo>
                <a:lnTo>
                  <a:pt x="155193" y="145287"/>
                </a:lnTo>
                <a:lnTo>
                  <a:pt x="153035" y="149860"/>
                </a:lnTo>
                <a:lnTo>
                  <a:pt x="149097" y="157733"/>
                </a:lnTo>
                <a:lnTo>
                  <a:pt x="148336" y="165481"/>
                </a:lnTo>
                <a:lnTo>
                  <a:pt x="150748" y="172466"/>
                </a:lnTo>
                <a:lnTo>
                  <a:pt x="154005" y="178917"/>
                </a:lnTo>
                <a:lnTo>
                  <a:pt x="159273" y="184832"/>
                </a:lnTo>
                <a:lnTo>
                  <a:pt x="166661" y="190343"/>
                </a:lnTo>
                <a:lnTo>
                  <a:pt x="176276" y="195580"/>
                </a:lnTo>
                <a:lnTo>
                  <a:pt x="185058" y="200540"/>
                </a:lnTo>
                <a:lnTo>
                  <a:pt x="193484" y="206597"/>
                </a:lnTo>
                <a:lnTo>
                  <a:pt x="200957" y="212796"/>
                </a:lnTo>
                <a:lnTo>
                  <a:pt x="206883" y="218186"/>
                </a:lnTo>
                <a:lnTo>
                  <a:pt x="190226" y="230338"/>
                </a:lnTo>
                <a:lnTo>
                  <a:pt x="171545" y="239490"/>
                </a:lnTo>
                <a:lnTo>
                  <a:pt x="151197" y="245260"/>
                </a:lnTo>
                <a:lnTo>
                  <a:pt x="129539" y="247269"/>
                </a:lnTo>
                <a:lnTo>
                  <a:pt x="182354" y="247269"/>
                </a:lnTo>
                <a:lnTo>
                  <a:pt x="221122" y="221122"/>
                </a:lnTo>
                <a:lnTo>
                  <a:pt x="228670" y="209931"/>
                </a:lnTo>
                <a:lnTo>
                  <a:pt x="215391" y="209931"/>
                </a:lnTo>
                <a:lnTo>
                  <a:pt x="209020" y="204075"/>
                </a:lnTo>
                <a:lnTo>
                  <a:pt x="200802" y="197278"/>
                </a:lnTo>
                <a:lnTo>
                  <a:pt x="191371" y="190553"/>
                </a:lnTo>
                <a:lnTo>
                  <a:pt x="181356" y="184912"/>
                </a:lnTo>
                <a:lnTo>
                  <a:pt x="173870" y="180907"/>
                </a:lnTo>
                <a:lnTo>
                  <a:pt x="168147" y="176879"/>
                </a:lnTo>
                <a:lnTo>
                  <a:pt x="164139" y="172803"/>
                </a:lnTo>
                <a:lnTo>
                  <a:pt x="161797" y="168656"/>
                </a:lnTo>
                <a:lnTo>
                  <a:pt x="160401" y="164719"/>
                </a:lnTo>
                <a:lnTo>
                  <a:pt x="161036" y="160147"/>
                </a:lnTo>
                <a:lnTo>
                  <a:pt x="165735" y="150749"/>
                </a:lnTo>
                <a:lnTo>
                  <a:pt x="167639" y="147319"/>
                </a:lnTo>
                <a:lnTo>
                  <a:pt x="174442" y="134697"/>
                </a:lnTo>
                <a:lnTo>
                  <a:pt x="178596" y="123856"/>
                </a:lnTo>
                <a:lnTo>
                  <a:pt x="181363" y="109214"/>
                </a:lnTo>
                <a:lnTo>
                  <a:pt x="182371" y="88137"/>
                </a:lnTo>
                <a:lnTo>
                  <a:pt x="177758" y="58739"/>
                </a:lnTo>
                <a:lnTo>
                  <a:pt x="169959" y="47116"/>
                </a:lnTo>
                <a:close/>
              </a:path>
              <a:path w="259079" h="259079">
                <a:moveTo>
                  <a:pt x="147701" y="35433"/>
                </a:moveTo>
                <a:lnTo>
                  <a:pt x="142874" y="35433"/>
                </a:lnTo>
                <a:lnTo>
                  <a:pt x="139954" y="36449"/>
                </a:lnTo>
                <a:lnTo>
                  <a:pt x="137160" y="37464"/>
                </a:lnTo>
                <a:lnTo>
                  <a:pt x="133985" y="38480"/>
                </a:lnTo>
                <a:lnTo>
                  <a:pt x="130810" y="39750"/>
                </a:lnTo>
                <a:lnTo>
                  <a:pt x="123443" y="39750"/>
                </a:lnTo>
                <a:lnTo>
                  <a:pt x="111462" y="40697"/>
                </a:lnTo>
                <a:lnTo>
                  <a:pt x="97980" y="45989"/>
                </a:lnTo>
                <a:lnTo>
                  <a:pt x="86975" y="59878"/>
                </a:lnTo>
                <a:lnTo>
                  <a:pt x="82422" y="86613"/>
                </a:lnTo>
                <a:lnTo>
                  <a:pt x="83835" y="107842"/>
                </a:lnTo>
                <a:lnTo>
                  <a:pt x="87445" y="123872"/>
                </a:lnTo>
                <a:lnTo>
                  <a:pt x="92281" y="136013"/>
                </a:lnTo>
                <a:lnTo>
                  <a:pt x="97409" y="145669"/>
                </a:lnTo>
                <a:lnTo>
                  <a:pt x="99187" y="148717"/>
                </a:lnTo>
                <a:lnTo>
                  <a:pt x="100711" y="151637"/>
                </a:lnTo>
                <a:lnTo>
                  <a:pt x="101981" y="154558"/>
                </a:lnTo>
                <a:lnTo>
                  <a:pt x="104350" y="163409"/>
                </a:lnTo>
                <a:lnTo>
                  <a:pt x="103028" y="170973"/>
                </a:lnTo>
                <a:lnTo>
                  <a:pt x="97944" y="177347"/>
                </a:lnTo>
                <a:lnTo>
                  <a:pt x="89027" y="182625"/>
                </a:lnTo>
                <a:lnTo>
                  <a:pt x="76898" y="188154"/>
                </a:lnTo>
                <a:lnTo>
                  <a:pt x="66579" y="193706"/>
                </a:lnTo>
                <a:lnTo>
                  <a:pt x="56308" y="200735"/>
                </a:lnTo>
                <a:lnTo>
                  <a:pt x="44322" y="210693"/>
                </a:lnTo>
                <a:lnTo>
                  <a:pt x="62691" y="210693"/>
                </a:lnTo>
                <a:lnTo>
                  <a:pt x="63474" y="210048"/>
                </a:lnTo>
                <a:lnTo>
                  <a:pt x="72723" y="203787"/>
                </a:lnTo>
                <a:lnTo>
                  <a:pt x="82282" y="198693"/>
                </a:lnTo>
                <a:lnTo>
                  <a:pt x="93853" y="193420"/>
                </a:lnTo>
                <a:lnTo>
                  <a:pt x="106543" y="185435"/>
                </a:lnTo>
                <a:lnTo>
                  <a:pt x="114030" y="175260"/>
                </a:lnTo>
                <a:lnTo>
                  <a:pt x="116159" y="163274"/>
                </a:lnTo>
                <a:lnTo>
                  <a:pt x="112776" y="149860"/>
                </a:lnTo>
                <a:lnTo>
                  <a:pt x="111252" y="146431"/>
                </a:lnTo>
                <a:lnTo>
                  <a:pt x="109601" y="143382"/>
                </a:lnTo>
                <a:lnTo>
                  <a:pt x="107695" y="140081"/>
                </a:lnTo>
                <a:lnTo>
                  <a:pt x="102967" y="131083"/>
                </a:lnTo>
                <a:lnTo>
                  <a:pt x="98631" y="120110"/>
                </a:lnTo>
                <a:lnTo>
                  <a:pt x="95462" y="105755"/>
                </a:lnTo>
                <a:lnTo>
                  <a:pt x="94234" y="86613"/>
                </a:lnTo>
                <a:lnTo>
                  <a:pt x="96998" y="66599"/>
                </a:lnTo>
                <a:lnTo>
                  <a:pt x="104060" y="56229"/>
                </a:lnTo>
                <a:lnTo>
                  <a:pt x="113575" y="52288"/>
                </a:lnTo>
                <a:lnTo>
                  <a:pt x="123697" y="51562"/>
                </a:lnTo>
                <a:lnTo>
                  <a:pt x="132968" y="51435"/>
                </a:lnTo>
                <a:lnTo>
                  <a:pt x="137413" y="49784"/>
                </a:lnTo>
                <a:lnTo>
                  <a:pt x="141096" y="48513"/>
                </a:lnTo>
                <a:lnTo>
                  <a:pt x="144907" y="47116"/>
                </a:lnTo>
                <a:lnTo>
                  <a:pt x="169959" y="47116"/>
                </a:lnTo>
                <a:lnTo>
                  <a:pt x="167179" y="42973"/>
                </a:lnTo>
                <a:lnTo>
                  <a:pt x="155529" y="36613"/>
                </a:lnTo>
                <a:lnTo>
                  <a:pt x="147701" y="35433"/>
                </a:lnTo>
                <a:close/>
              </a:path>
              <a:path w="259079" h="259079">
                <a:moveTo>
                  <a:pt x="182354" y="11811"/>
                </a:moveTo>
                <a:lnTo>
                  <a:pt x="129539" y="11811"/>
                </a:lnTo>
                <a:lnTo>
                  <a:pt x="175367" y="21062"/>
                </a:lnTo>
                <a:lnTo>
                  <a:pt x="212788" y="46291"/>
                </a:lnTo>
                <a:lnTo>
                  <a:pt x="238017" y="83712"/>
                </a:lnTo>
                <a:lnTo>
                  <a:pt x="247268" y="129539"/>
                </a:lnTo>
                <a:lnTo>
                  <a:pt x="245056" y="152263"/>
                </a:lnTo>
                <a:lnTo>
                  <a:pt x="238712" y="173497"/>
                </a:lnTo>
                <a:lnTo>
                  <a:pt x="228677" y="192851"/>
                </a:lnTo>
                <a:lnTo>
                  <a:pt x="215391" y="209931"/>
                </a:lnTo>
                <a:lnTo>
                  <a:pt x="228670" y="209931"/>
                </a:lnTo>
                <a:lnTo>
                  <a:pt x="248894" y="179945"/>
                </a:lnTo>
                <a:lnTo>
                  <a:pt x="259080" y="129539"/>
                </a:lnTo>
                <a:lnTo>
                  <a:pt x="248894" y="79134"/>
                </a:lnTo>
                <a:lnTo>
                  <a:pt x="221122" y="37957"/>
                </a:lnTo>
                <a:lnTo>
                  <a:pt x="182354" y="11811"/>
                </a:lnTo>
                <a:close/>
              </a:path>
            </a:pathLst>
          </a:custGeom>
          <a:solidFill>
            <a:srgbClr val="EAB100"/>
          </a:solidFill>
        </p:spPr>
        <p:txBody>
          <a:bodyPr wrap="square" lIns="0" tIns="0" rIns="0" bIns="0" rtlCol="0"/>
          <a:lstStyle/>
          <a:p>
            <a:endParaRPr/>
          </a:p>
        </p:txBody>
      </p:sp>
      <p:sp>
        <p:nvSpPr>
          <p:cNvPr id="4" name="object 4"/>
          <p:cNvSpPr/>
          <p:nvPr/>
        </p:nvSpPr>
        <p:spPr>
          <a:xfrm>
            <a:off x="6475603" y="4529046"/>
            <a:ext cx="259079" cy="187960"/>
          </a:xfrm>
          <a:custGeom>
            <a:avLst/>
            <a:gdLst/>
            <a:ahLst/>
            <a:cxnLst/>
            <a:rect l="l" t="t" r="r" b="b"/>
            <a:pathLst>
              <a:path w="259079" h="187960">
                <a:moveTo>
                  <a:pt x="235585" y="0"/>
                </a:moveTo>
                <a:lnTo>
                  <a:pt x="23495" y="0"/>
                </a:lnTo>
                <a:lnTo>
                  <a:pt x="14358" y="1847"/>
                </a:lnTo>
                <a:lnTo>
                  <a:pt x="6889" y="6873"/>
                </a:lnTo>
                <a:lnTo>
                  <a:pt x="1849" y="14305"/>
                </a:lnTo>
                <a:lnTo>
                  <a:pt x="0" y="23367"/>
                </a:lnTo>
                <a:lnTo>
                  <a:pt x="0" y="163956"/>
                </a:lnTo>
                <a:lnTo>
                  <a:pt x="1849" y="173093"/>
                </a:lnTo>
                <a:lnTo>
                  <a:pt x="6889" y="180562"/>
                </a:lnTo>
                <a:lnTo>
                  <a:pt x="14358" y="185602"/>
                </a:lnTo>
                <a:lnTo>
                  <a:pt x="23495" y="187451"/>
                </a:lnTo>
                <a:lnTo>
                  <a:pt x="235585" y="187451"/>
                </a:lnTo>
                <a:lnTo>
                  <a:pt x="244721" y="185602"/>
                </a:lnTo>
                <a:lnTo>
                  <a:pt x="252190" y="180562"/>
                </a:lnTo>
                <a:lnTo>
                  <a:pt x="255425" y="175767"/>
                </a:lnTo>
                <a:lnTo>
                  <a:pt x="22225" y="175767"/>
                </a:lnTo>
                <a:lnTo>
                  <a:pt x="20827" y="175513"/>
                </a:lnTo>
                <a:lnTo>
                  <a:pt x="19685" y="175006"/>
                </a:lnTo>
                <a:lnTo>
                  <a:pt x="28605" y="166115"/>
                </a:lnTo>
                <a:lnTo>
                  <a:pt x="11937" y="166115"/>
                </a:lnTo>
                <a:lnTo>
                  <a:pt x="11937" y="21335"/>
                </a:lnTo>
                <a:lnTo>
                  <a:pt x="28618" y="21335"/>
                </a:lnTo>
                <a:lnTo>
                  <a:pt x="19685" y="12445"/>
                </a:lnTo>
                <a:lnTo>
                  <a:pt x="20827" y="11937"/>
                </a:lnTo>
                <a:lnTo>
                  <a:pt x="22225" y="11683"/>
                </a:lnTo>
                <a:lnTo>
                  <a:pt x="255452" y="11683"/>
                </a:lnTo>
                <a:lnTo>
                  <a:pt x="252190" y="6873"/>
                </a:lnTo>
                <a:lnTo>
                  <a:pt x="244721" y="1847"/>
                </a:lnTo>
                <a:lnTo>
                  <a:pt x="235585" y="0"/>
                </a:lnTo>
                <a:close/>
              </a:path>
              <a:path w="259079" h="187960">
                <a:moveTo>
                  <a:pt x="182669" y="101981"/>
                </a:moveTo>
                <a:lnTo>
                  <a:pt x="166115" y="101981"/>
                </a:lnTo>
                <a:lnTo>
                  <a:pt x="239394" y="175006"/>
                </a:lnTo>
                <a:lnTo>
                  <a:pt x="238252" y="175513"/>
                </a:lnTo>
                <a:lnTo>
                  <a:pt x="236855" y="175767"/>
                </a:lnTo>
                <a:lnTo>
                  <a:pt x="255425" y="175767"/>
                </a:lnTo>
                <a:lnTo>
                  <a:pt x="257230" y="173093"/>
                </a:lnTo>
                <a:lnTo>
                  <a:pt x="258642" y="166115"/>
                </a:lnTo>
                <a:lnTo>
                  <a:pt x="247141" y="166115"/>
                </a:lnTo>
                <a:lnTo>
                  <a:pt x="182669" y="101981"/>
                </a:lnTo>
                <a:close/>
              </a:path>
              <a:path w="259079" h="187960">
                <a:moveTo>
                  <a:pt x="28618" y="21335"/>
                </a:moveTo>
                <a:lnTo>
                  <a:pt x="11937" y="21335"/>
                </a:lnTo>
                <a:lnTo>
                  <a:pt x="84709" y="93725"/>
                </a:lnTo>
                <a:lnTo>
                  <a:pt x="11937" y="166115"/>
                </a:lnTo>
                <a:lnTo>
                  <a:pt x="28605" y="166115"/>
                </a:lnTo>
                <a:lnTo>
                  <a:pt x="92963" y="101981"/>
                </a:lnTo>
                <a:lnTo>
                  <a:pt x="109659" y="101981"/>
                </a:lnTo>
                <a:lnTo>
                  <a:pt x="28618" y="21335"/>
                </a:lnTo>
                <a:close/>
              </a:path>
              <a:path w="259079" h="187960">
                <a:moveTo>
                  <a:pt x="258665" y="21335"/>
                </a:moveTo>
                <a:lnTo>
                  <a:pt x="247141" y="21335"/>
                </a:lnTo>
                <a:lnTo>
                  <a:pt x="247141" y="166115"/>
                </a:lnTo>
                <a:lnTo>
                  <a:pt x="258642" y="166115"/>
                </a:lnTo>
                <a:lnTo>
                  <a:pt x="259080" y="163956"/>
                </a:lnTo>
                <a:lnTo>
                  <a:pt x="259080" y="23367"/>
                </a:lnTo>
                <a:lnTo>
                  <a:pt x="258665" y="21335"/>
                </a:lnTo>
                <a:close/>
              </a:path>
              <a:path w="259079" h="187960">
                <a:moveTo>
                  <a:pt x="109659" y="101981"/>
                </a:moveTo>
                <a:lnTo>
                  <a:pt x="92963" y="101981"/>
                </a:lnTo>
                <a:lnTo>
                  <a:pt x="117729" y="126618"/>
                </a:lnTo>
                <a:lnTo>
                  <a:pt x="123697" y="128904"/>
                </a:lnTo>
                <a:lnTo>
                  <a:pt x="135382" y="128904"/>
                </a:lnTo>
                <a:lnTo>
                  <a:pt x="141351" y="126618"/>
                </a:lnTo>
                <a:lnTo>
                  <a:pt x="150907" y="117093"/>
                </a:lnTo>
                <a:lnTo>
                  <a:pt x="126491" y="117093"/>
                </a:lnTo>
                <a:lnTo>
                  <a:pt x="123697" y="115950"/>
                </a:lnTo>
                <a:lnTo>
                  <a:pt x="109659" y="101981"/>
                </a:lnTo>
                <a:close/>
              </a:path>
              <a:path w="259079" h="187960">
                <a:moveTo>
                  <a:pt x="255452" y="11683"/>
                </a:moveTo>
                <a:lnTo>
                  <a:pt x="236855" y="11683"/>
                </a:lnTo>
                <a:lnTo>
                  <a:pt x="238252" y="11937"/>
                </a:lnTo>
                <a:lnTo>
                  <a:pt x="239394" y="12445"/>
                </a:lnTo>
                <a:lnTo>
                  <a:pt x="135382" y="115950"/>
                </a:lnTo>
                <a:lnTo>
                  <a:pt x="132587" y="117093"/>
                </a:lnTo>
                <a:lnTo>
                  <a:pt x="150907" y="117093"/>
                </a:lnTo>
                <a:lnTo>
                  <a:pt x="166115" y="101981"/>
                </a:lnTo>
                <a:lnTo>
                  <a:pt x="182669" y="101981"/>
                </a:lnTo>
                <a:lnTo>
                  <a:pt x="174370" y="93725"/>
                </a:lnTo>
                <a:lnTo>
                  <a:pt x="247141" y="21335"/>
                </a:lnTo>
                <a:lnTo>
                  <a:pt x="258665" y="21335"/>
                </a:lnTo>
                <a:lnTo>
                  <a:pt x="257230" y="14305"/>
                </a:lnTo>
                <a:lnTo>
                  <a:pt x="255452" y="11683"/>
                </a:lnTo>
                <a:close/>
              </a:path>
            </a:pathLst>
          </a:custGeom>
          <a:solidFill>
            <a:srgbClr val="EAB100"/>
          </a:solidFill>
        </p:spPr>
        <p:txBody>
          <a:bodyPr wrap="square" lIns="0" tIns="0" rIns="0" bIns="0" rtlCol="0"/>
          <a:lstStyle/>
          <a:p>
            <a:endParaRPr/>
          </a:p>
        </p:txBody>
      </p:sp>
      <p:grpSp>
        <p:nvGrpSpPr>
          <p:cNvPr id="5" name="object 5"/>
          <p:cNvGrpSpPr/>
          <p:nvPr/>
        </p:nvGrpSpPr>
        <p:grpSpPr>
          <a:xfrm>
            <a:off x="0" y="0"/>
            <a:ext cx="12198350" cy="6047549"/>
            <a:chOff x="-3175" y="-3175"/>
            <a:chExt cx="12198350" cy="5698490"/>
          </a:xfrm>
        </p:grpSpPr>
        <p:pic>
          <p:nvPicPr>
            <p:cNvPr id="6" name="object 6"/>
            <p:cNvPicPr/>
            <p:nvPr/>
          </p:nvPicPr>
          <p:blipFill>
            <a:blip r:embed="rId2" cstate="print"/>
            <a:stretch>
              <a:fillRect/>
            </a:stretch>
          </p:blipFill>
          <p:spPr>
            <a:xfrm>
              <a:off x="6472428" y="4650485"/>
              <a:ext cx="233172" cy="232410"/>
            </a:xfrm>
            <a:prstGeom prst="rect">
              <a:avLst/>
            </a:prstGeom>
          </p:spPr>
        </p:pic>
        <p:sp>
          <p:nvSpPr>
            <p:cNvPr id="7" name="object 7"/>
            <p:cNvSpPr/>
            <p:nvPr/>
          </p:nvSpPr>
          <p:spPr>
            <a:xfrm>
              <a:off x="0" y="0"/>
              <a:ext cx="10625455" cy="5404485"/>
            </a:xfrm>
            <a:custGeom>
              <a:avLst/>
              <a:gdLst/>
              <a:ahLst/>
              <a:cxnLst/>
              <a:rect l="l" t="t" r="r" b="b"/>
              <a:pathLst>
                <a:path w="10625455" h="5404485">
                  <a:moveTo>
                    <a:pt x="10625328" y="0"/>
                  </a:moveTo>
                  <a:lnTo>
                    <a:pt x="0" y="0"/>
                  </a:lnTo>
                  <a:lnTo>
                    <a:pt x="0" y="5404104"/>
                  </a:lnTo>
                  <a:lnTo>
                    <a:pt x="10625328" y="0"/>
                  </a:lnTo>
                  <a:close/>
                </a:path>
              </a:pathLst>
            </a:custGeom>
            <a:solidFill>
              <a:srgbClr val="F1F1F1"/>
            </a:solidFill>
          </p:spPr>
          <p:txBody>
            <a:bodyPr wrap="square" lIns="0" tIns="0" rIns="0" bIns="0" rtlCol="0"/>
            <a:lstStyle/>
            <a:p>
              <a:endParaRPr/>
            </a:p>
          </p:txBody>
        </p:sp>
        <p:sp>
          <p:nvSpPr>
            <p:cNvPr id="8" name="object 8"/>
            <p:cNvSpPr/>
            <p:nvPr/>
          </p:nvSpPr>
          <p:spPr>
            <a:xfrm>
              <a:off x="0" y="0"/>
              <a:ext cx="6031230" cy="3004820"/>
            </a:xfrm>
            <a:custGeom>
              <a:avLst/>
              <a:gdLst/>
              <a:ahLst/>
              <a:cxnLst/>
              <a:rect l="l" t="t" r="r" b="b"/>
              <a:pathLst>
                <a:path w="6031230" h="3004820">
                  <a:moveTo>
                    <a:pt x="0" y="3004439"/>
                  </a:moveTo>
                  <a:lnTo>
                    <a:pt x="6030722" y="0"/>
                  </a:lnTo>
                </a:path>
              </a:pathLst>
            </a:custGeom>
            <a:ln w="6350">
              <a:solidFill>
                <a:srgbClr val="A6A6A6"/>
              </a:solidFill>
            </a:ln>
          </p:spPr>
          <p:txBody>
            <a:bodyPr wrap="square" lIns="0" tIns="0" rIns="0" bIns="0" rtlCol="0"/>
            <a:lstStyle/>
            <a:p>
              <a:endParaRPr/>
            </a:p>
          </p:txBody>
        </p:sp>
        <p:sp>
          <p:nvSpPr>
            <p:cNvPr id="9" name="object 9"/>
            <p:cNvSpPr/>
            <p:nvPr/>
          </p:nvSpPr>
          <p:spPr>
            <a:xfrm>
              <a:off x="9003792" y="3924300"/>
              <a:ext cx="3187700" cy="1689100"/>
            </a:xfrm>
            <a:custGeom>
              <a:avLst/>
              <a:gdLst/>
              <a:ahLst/>
              <a:cxnLst/>
              <a:rect l="l" t="t" r="r" b="b"/>
              <a:pathLst>
                <a:path w="3187700" h="1689100">
                  <a:moveTo>
                    <a:pt x="0" y="1689100"/>
                  </a:moveTo>
                  <a:lnTo>
                    <a:pt x="3187700" y="0"/>
                  </a:lnTo>
                </a:path>
              </a:pathLst>
            </a:custGeom>
            <a:ln w="6350">
              <a:solidFill>
                <a:srgbClr val="EAB100"/>
              </a:solidFill>
            </a:ln>
          </p:spPr>
          <p:txBody>
            <a:bodyPr wrap="square" lIns="0" tIns="0" rIns="0" bIns="0" rtlCol="0"/>
            <a:lstStyle/>
            <a:p>
              <a:endParaRPr/>
            </a:p>
          </p:txBody>
        </p:sp>
        <p:sp>
          <p:nvSpPr>
            <p:cNvPr id="10" name="object 10"/>
            <p:cNvSpPr/>
            <p:nvPr/>
          </p:nvSpPr>
          <p:spPr>
            <a:xfrm>
              <a:off x="0" y="4700015"/>
              <a:ext cx="1901825" cy="991869"/>
            </a:xfrm>
            <a:custGeom>
              <a:avLst/>
              <a:gdLst/>
              <a:ahLst/>
              <a:cxnLst/>
              <a:rect l="l" t="t" r="r" b="b"/>
              <a:pathLst>
                <a:path w="1901825" h="991870">
                  <a:moveTo>
                    <a:pt x="0" y="991515"/>
                  </a:moveTo>
                  <a:lnTo>
                    <a:pt x="1901444" y="0"/>
                  </a:lnTo>
                </a:path>
              </a:pathLst>
            </a:custGeom>
            <a:ln w="6350">
              <a:solidFill>
                <a:srgbClr val="00184B"/>
              </a:solidFill>
            </a:ln>
          </p:spPr>
          <p:txBody>
            <a:bodyPr wrap="square" lIns="0" tIns="0" rIns="0" bIns="0" rtlCol="0"/>
            <a:lstStyle/>
            <a:p>
              <a:endParaRPr/>
            </a:p>
          </p:txBody>
        </p:sp>
      </p:grpSp>
      <p:sp>
        <p:nvSpPr>
          <p:cNvPr id="11" name="object 11"/>
          <p:cNvSpPr txBox="1"/>
          <p:nvPr/>
        </p:nvSpPr>
        <p:spPr>
          <a:xfrm>
            <a:off x="3035045" y="3688207"/>
            <a:ext cx="297815" cy="239395"/>
          </a:xfrm>
          <a:prstGeom prst="rect">
            <a:avLst/>
          </a:prstGeom>
        </p:spPr>
        <p:txBody>
          <a:bodyPr vert="horz" wrap="square" lIns="0" tIns="12700" rIns="0" bIns="0" rtlCol="0">
            <a:spAutoFit/>
          </a:bodyPr>
          <a:lstStyle/>
          <a:p>
            <a:pPr marL="12700">
              <a:lnSpc>
                <a:spcPct val="100000"/>
              </a:lnSpc>
              <a:spcBef>
                <a:spcPts val="100"/>
              </a:spcBef>
            </a:pPr>
            <a:r>
              <a:rPr sz="1400" spc="-25" dirty="0">
                <a:solidFill>
                  <a:srgbClr val="FFFFFF"/>
                </a:solidFill>
                <a:latin typeface="Carlito"/>
                <a:cs typeface="Carlito"/>
              </a:rPr>
              <a:t>FAB</a:t>
            </a:r>
            <a:endParaRPr sz="1400">
              <a:latin typeface="Carlito"/>
              <a:cs typeface="Carlito"/>
            </a:endParaRPr>
          </a:p>
        </p:txBody>
      </p:sp>
      <p:sp>
        <p:nvSpPr>
          <p:cNvPr id="12" name="object 12"/>
          <p:cNvSpPr txBox="1">
            <a:spLocks noGrp="1"/>
          </p:cNvSpPr>
          <p:nvPr>
            <p:ph type="title"/>
          </p:nvPr>
        </p:nvSpPr>
        <p:spPr>
          <a:xfrm>
            <a:off x="5231649" y="2917916"/>
            <a:ext cx="5342129" cy="696595"/>
          </a:xfrm>
          <a:prstGeom prst="rect">
            <a:avLst/>
          </a:prstGeom>
        </p:spPr>
        <p:txBody>
          <a:bodyPr vert="horz" wrap="square" lIns="0" tIns="13335" rIns="0" bIns="0" rtlCol="0">
            <a:spAutoFit/>
          </a:bodyPr>
          <a:lstStyle/>
          <a:p>
            <a:pPr marL="12700">
              <a:lnSpc>
                <a:spcPct val="100000"/>
              </a:lnSpc>
              <a:spcBef>
                <a:spcPts val="105"/>
              </a:spcBef>
            </a:pPr>
            <a:r>
              <a:rPr sz="4400" b="1" dirty="0">
                <a:latin typeface="Algerian" panose="04020705040A02060702" pitchFamily="82" charset="0"/>
                <a:cs typeface="Carlito"/>
              </a:rPr>
              <a:t>Thank</a:t>
            </a:r>
            <a:r>
              <a:rPr sz="4400" b="1" spc="-10" dirty="0">
                <a:latin typeface="Algerian" panose="04020705040A02060702" pitchFamily="82" charset="0"/>
                <a:cs typeface="Carlito"/>
              </a:rPr>
              <a:t> </a:t>
            </a:r>
            <a:r>
              <a:rPr sz="4400" b="1" spc="-80" dirty="0">
                <a:latin typeface="Algerian" panose="04020705040A02060702" pitchFamily="82" charset="0"/>
                <a:cs typeface="Carlito"/>
              </a:rPr>
              <a:t>You.</a:t>
            </a:r>
            <a:endParaRPr sz="4400" dirty="0">
              <a:latin typeface="Algerian" panose="04020705040A02060702" pitchFamily="82" charset="0"/>
              <a:cs typeface="Carlito"/>
            </a:endParaRPr>
          </a:p>
        </p:txBody>
      </p:sp>
      <p:sp>
        <p:nvSpPr>
          <p:cNvPr id="13" name="object 13"/>
          <p:cNvSpPr txBox="1"/>
          <p:nvPr/>
        </p:nvSpPr>
        <p:spPr>
          <a:xfrm>
            <a:off x="6872178" y="4015557"/>
            <a:ext cx="4222623" cy="1169807"/>
          </a:xfrm>
          <a:prstGeom prst="rect">
            <a:avLst/>
          </a:prstGeom>
        </p:spPr>
        <p:txBody>
          <a:bodyPr vert="horz" wrap="square" lIns="0" tIns="12700" rIns="0" bIns="0" rtlCol="0">
            <a:spAutoFit/>
          </a:bodyPr>
          <a:lstStyle/>
          <a:p>
            <a:pPr marL="12700" marR="1290320">
              <a:lnSpc>
                <a:spcPct val="137900"/>
              </a:lnSpc>
              <a:spcBef>
                <a:spcPts val="100"/>
              </a:spcBef>
            </a:pPr>
            <a:r>
              <a:rPr sz="1800" dirty="0" smtClean="0">
                <a:solidFill>
                  <a:schemeClr val="tx2"/>
                </a:solidFill>
                <a:latin typeface="Carlito"/>
                <a:cs typeface="Carlito"/>
              </a:rPr>
              <a:t>CHETHANA</a:t>
            </a:r>
            <a:r>
              <a:rPr sz="1800" spc="-30" dirty="0" smtClean="0">
                <a:solidFill>
                  <a:schemeClr val="tx2"/>
                </a:solidFill>
                <a:latin typeface="Carlito"/>
                <a:cs typeface="Carlito"/>
              </a:rPr>
              <a:t> </a:t>
            </a:r>
            <a:r>
              <a:rPr sz="1800" dirty="0">
                <a:solidFill>
                  <a:schemeClr val="tx2"/>
                </a:solidFill>
                <a:latin typeface="Carlito"/>
                <a:cs typeface="Carlito"/>
              </a:rPr>
              <a:t>S</a:t>
            </a:r>
            <a:r>
              <a:rPr sz="1800" spc="-40" dirty="0">
                <a:solidFill>
                  <a:schemeClr val="tx2"/>
                </a:solidFill>
                <a:latin typeface="Carlito"/>
                <a:cs typeface="Carlito"/>
              </a:rPr>
              <a:t> </a:t>
            </a:r>
            <a:r>
              <a:rPr sz="1800" spc="-50" dirty="0" err="1">
                <a:solidFill>
                  <a:schemeClr val="tx2"/>
                </a:solidFill>
                <a:latin typeface="Carlito"/>
                <a:cs typeface="Carlito"/>
              </a:rPr>
              <a:t>S</a:t>
            </a:r>
            <a:r>
              <a:rPr sz="1800" spc="-50" dirty="0">
                <a:solidFill>
                  <a:schemeClr val="tx2"/>
                </a:solidFill>
                <a:latin typeface="Carlito"/>
                <a:cs typeface="Carlito"/>
              </a:rPr>
              <a:t> </a:t>
            </a:r>
            <a:endParaRPr lang="en-US" sz="1800" spc="-50" dirty="0" smtClean="0">
              <a:solidFill>
                <a:schemeClr val="tx2"/>
              </a:solidFill>
              <a:latin typeface="Carlito"/>
              <a:cs typeface="Carlito"/>
            </a:endParaRPr>
          </a:p>
          <a:p>
            <a:pPr marL="12700" marR="1290320">
              <a:lnSpc>
                <a:spcPct val="137900"/>
              </a:lnSpc>
              <a:spcBef>
                <a:spcPts val="100"/>
              </a:spcBef>
            </a:pPr>
            <a:r>
              <a:rPr sz="1800" spc="-10" dirty="0" smtClean="0">
                <a:solidFill>
                  <a:schemeClr val="tx2"/>
                </a:solidFill>
                <a:latin typeface="Carlito"/>
                <a:cs typeface="Carlito"/>
                <a:hlinkClick r:id="rId3"/>
              </a:rPr>
              <a:t>chethanaindpur@gmail.com</a:t>
            </a:r>
            <a:endParaRPr sz="1800" dirty="0">
              <a:solidFill>
                <a:schemeClr val="tx2"/>
              </a:solidFill>
              <a:latin typeface="Carlito"/>
              <a:cs typeface="Carlito"/>
            </a:endParaRPr>
          </a:p>
          <a:p>
            <a:pPr marL="12700">
              <a:lnSpc>
                <a:spcPct val="100000"/>
              </a:lnSpc>
              <a:spcBef>
                <a:spcPts val="820"/>
              </a:spcBef>
            </a:pPr>
            <a:r>
              <a:rPr sz="1800" spc="-10" dirty="0">
                <a:solidFill>
                  <a:schemeClr val="tx2"/>
                </a:solidFill>
                <a:latin typeface="Carlito"/>
                <a:cs typeface="Carlito"/>
                <a:hlinkClick r:id="rId4"/>
              </a:rPr>
              <a:t>www.nexthikes.com</a:t>
            </a:r>
            <a:endParaRPr sz="1800" dirty="0">
              <a:solidFill>
                <a:schemeClr val="tx2"/>
              </a:solidFill>
              <a:latin typeface="Carlito"/>
              <a:cs typeface="Carlito"/>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3E3E3E"/>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194</TotalTime>
  <Words>434</Words>
  <Application>Microsoft Office PowerPoint</Application>
  <PresentationFormat>Widescreen</PresentationFormat>
  <Paragraphs>70</Paragraphs>
  <Slides>8</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Algerian</vt:lpstr>
      <vt:lpstr>Arial</vt:lpstr>
      <vt:lpstr>Arial Black</vt:lpstr>
      <vt:lpstr>Calibri</vt:lpstr>
      <vt:lpstr>Carlito</vt:lpstr>
      <vt:lpstr>Times New Roman</vt:lpstr>
      <vt:lpstr>Wingdings</vt:lpstr>
      <vt:lpstr>Office Theme</vt:lpstr>
      <vt:lpstr>Building a GUI Calculator using Tkinter in Python—Project1</vt:lpstr>
      <vt:lpstr>PowerPoint Presentation</vt:lpstr>
      <vt:lpstr>PowerPoint Presentation</vt:lpstr>
      <vt:lpstr>PowerPoint Presentation</vt:lpstr>
      <vt:lpstr>Sources and references Used  to  implement  GUI  Scientific  calculator</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GUI Calculator using Tkinter in Python—Project1</dc:title>
  <dc:creator>Dell</dc:creator>
  <cp:lastModifiedBy>Dell</cp:lastModifiedBy>
  <cp:revision>20</cp:revision>
  <dcterms:created xsi:type="dcterms:W3CDTF">2024-12-02T10:55:20Z</dcterms:created>
  <dcterms:modified xsi:type="dcterms:W3CDTF">2024-12-02T18:03:08Z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stSaved">
    <vt:filetime>2024-12-02T00:00:00Z</vt:filetime>
  </property>
  <property fmtid="{D5CDD505-2E9C-101B-9397-08002B2CF9AE}" pid="3" name="Producer">
    <vt:lpwstr>3-Heights(TM) PDF Security Shell 4.8.25.2 (http://www.pdf-tools.com)</vt:lpwstr>
  </property>
</Properties>
</file>